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65" r:id="rId5"/>
    <p:sldId id="266" r:id="rId6"/>
    <p:sldId id="267" r:id="rId7"/>
    <p:sldId id="258" r:id="rId8"/>
    <p:sldId id="259" r:id="rId9"/>
    <p:sldId id="260" r:id="rId10"/>
    <p:sldId id="261" r:id="rId11"/>
    <p:sldId id="262" r:id="rId12"/>
    <p:sldId id="263" r:id="rId13"/>
    <p:sldId id="268" r:id="rId14"/>
    <p:sldId id="269" r:id="rId15"/>
    <p:sldId id="270" r:id="rId16"/>
    <p:sldId id="272" r:id="rId17"/>
    <p:sldId id="274" r:id="rId18"/>
    <p:sldId id="273" r:id="rId19"/>
    <p:sldId id="275" r:id="rId20"/>
    <p:sldId id="276" r:id="rId21"/>
    <p:sldId id="277" r:id="rId22"/>
    <p:sldId id="278"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3" d="100"/>
          <a:sy n="113" d="100"/>
        </p:scale>
        <p:origin x="1554" y="96"/>
      </p:cViewPr>
      <p:guideLst>
        <p:guide orient="horz" pos="2160"/>
        <p:guide pos="28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696BCC5-C77B-4A7F-A6EA-DA74175093CE}" type="datetimeFigureOut">
              <a:rPr lang="zh-CN" altLang="en-US" smtClean="0"/>
              <a:t>2022/5/26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2705973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96BCC5-C77B-4A7F-A6EA-DA74175093CE}" type="datetimeFigureOut">
              <a:rPr lang="zh-CN" altLang="en-US" smtClean="0"/>
              <a:t>2022/5/26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2184428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96BCC5-C77B-4A7F-A6EA-DA74175093CE}" type="datetimeFigureOut">
              <a:rPr lang="zh-CN" altLang="en-US" smtClean="0"/>
              <a:t>2022/5/26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1646348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96BCC5-C77B-4A7F-A6EA-DA74175093CE}" type="datetimeFigureOut">
              <a:rPr lang="zh-CN" altLang="en-US" smtClean="0"/>
              <a:t>2022/5/26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90718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96BCC5-C77B-4A7F-A6EA-DA74175093CE}" type="datetimeFigureOut">
              <a:rPr lang="zh-CN" altLang="en-US" smtClean="0"/>
              <a:t>2022/5/26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4210171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96BCC5-C77B-4A7F-A6EA-DA74175093CE}" type="datetimeFigureOut">
              <a:rPr lang="zh-CN" altLang="en-US" smtClean="0"/>
              <a:t>2022/5/26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1019089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96BCC5-C77B-4A7F-A6EA-DA74175093CE}" type="datetimeFigureOut">
              <a:rPr lang="zh-CN" altLang="en-US" smtClean="0"/>
              <a:t>2022/5/26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283402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96BCC5-C77B-4A7F-A6EA-DA74175093CE}" type="datetimeFigureOut">
              <a:rPr lang="zh-CN" altLang="en-US" smtClean="0"/>
              <a:t>2022/5/26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744622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96BCC5-C77B-4A7F-A6EA-DA74175093CE}" type="datetimeFigureOut">
              <a:rPr lang="zh-CN" altLang="en-US" smtClean="0"/>
              <a:t>2022/5/26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2189471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696BCC5-C77B-4A7F-A6EA-DA74175093CE}" type="datetimeFigureOut">
              <a:rPr lang="zh-CN" altLang="en-US" smtClean="0"/>
              <a:t>2022/5/26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554452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696BCC5-C77B-4A7F-A6EA-DA74175093CE}" type="datetimeFigureOut">
              <a:rPr lang="zh-CN" altLang="en-US" smtClean="0"/>
              <a:t>2022/5/26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4015860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96BCC5-C77B-4A7F-A6EA-DA74175093CE}" type="datetimeFigureOut">
              <a:rPr lang="zh-CN" altLang="en-US" smtClean="0"/>
              <a:t>2022/5/26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80B39-643A-4E56-9E26-121EB0EA4086}" type="slidenum">
              <a:rPr lang="zh-CN" altLang="en-US" smtClean="0"/>
              <a:t>‹#›</a:t>
            </a:fld>
            <a:endParaRPr lang="zh-CN" altLang="en-US"/>
          </a:p>
        </p:txBody>
      </p:sp>
    </p:spTree>
    <p:extLst>
      <p:ext uri="{BB962C8B-B14F-4D97-AF65-F5344CB8AC3E}">
        <p14:creationId xmlns:p14="http://schemas.microsoft.com/office/powerpoint/2010/main" val="33874694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tm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2.wmf"/><Relationship Id="rId18" Type="http://schemas.openxmlformats.org/officeDocument/2006/relationships/oleObject" Target="../embeddings/oleObject10.bin"/><Relationship Id="rId3" Type="http://schemas.openxmlformats.org/officeDocument/2006/relationships/image" Target="../media/image26.jpg"/><Relationship Id="rId7" Type="http://schemas.openxmlformats.org/officeDocument/2006/relationships/image" Target="../media/image20.wmf"/><Relationship Id="rId12" Type="http://schemas.openxmlformats.org/officeDocument/2006/relationships/oleObject" Target="../embeddings/oleObject7.bin"/><Relationship Id="rId17" Type="http://schemas.openxmlformats.org/officeDocument/2006/relationships/image" Target="../media/image24.wmf"/><Relationship Id="rId2" Type="http://schemas.openxmlformats.org/officeDocument/2006/relationships/slideLayout" Target="../slideLayouts/slideLayout2.xml"/><Relationship Id="rId16" Type="http://schemas.openxmlformats.org/officeDocument/2006/relationships/oleObject" Target="../embeddings/oleObject9.bin"/><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image" Target="../media/image20.wmf"/><Relationship Id="rId15" Type="http://schemas.openxmlformats.org/officeDocument/2006/relationships/oleObject" Target="../embeddings/oleObject8.bin"/><Relationship Id="rId10" Type="http://schemas.openxmlformats.org/officeDocument/2006/relationships/image" Target="../media/image21.wmf"/><Relationship Id="rId19" Type="http://schemas.openxmlformats.org/officeDocument/2006/relationships/image" Target="../media/image25.wmf"/><Relationship Id="rId4" Type="http://schemas.openxmlformats.org/officeDocument/2006/relationships/oleObject" Target="../embeddings/oleObject5.bin"/><Relationship Id="rId9" Type="http://schemas.openxmlformats.org/officeDocument/2006/relationships/oleObject" Target="../embeddings/oleObject6.bin"/><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emf"/><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9.wmf"/></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jpeg"/><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460" y="521869"/>
            <a:ext cx="8641080" cy="1338828"/>
          </a:xfrm>
          <a:prstGeom prst="rect">
            <a:avLst/>
          </a:prstGeom>
        </p:spPr>
        <p:txBody>
          <a:bodyPr wrap="square">
            <a:spAutoFit/>
          </a:bodyPr>
          <a:lstStyle/>
          <a:p>
            <a:pPr>
              <a:lnSpc>
                <a:spcPct val="150000"/>
              </a:lnSpc>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利用</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KDP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晶体进行参量放大</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若其中有两个光波是</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e</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光</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第三个光波是</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o</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光</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试推导相位匹配角公式，其中信号、空闲和泵浦光中哪一个为寻常光？利</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ω</a:t>
            </a:r>
            <a:r>
              <a:rPr lang="en-US" altLang="zh-CN"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=10 000 cm</a:t>
            </a:r>
            <a:r>
              <a:rPr lang="en-US" altLang="zh-CN" kern="10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ω</a:t>
            </a:r>
            <a:r>
              <a:rPr lang="en-US" altLang="zh-CN"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=ω</a:t>
            </a:r>
            <a:r>
              <a:rPr lang="en-US" altLang="zh-CN"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=5000 cm</a:t>
            </a:r>
            <a:r>
              <a:rPr lang="en-US" altLang="zh-CN" kern="100" baseline="300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能否实现这种形式的相位匹配？</a:t>
            </a:r>
            <a:r>
              <a:rPr lang="zh-CN" altLang="zh-CN" kern="100" dirty="0">
                <a:latin typeface="Times New Roman" panose="02020603050405020304" pitchFamily="18" charset="0"/>
                <a:ea typeface="Calibri" panose="020F0502020204030204" pitchFamily="34" charset="0"/>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如果可以</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相位匹配角</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θm</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为多大？</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28016" y="60204"/>
            <a:ext cx="1792224" cy="461665"/>
          </a:xfrm>
          <a:prstGeom prst="rect">
            <a:avLst/>
          </a:prstGeom>
          <a:solidFill>
            <a:schemeClr val="accent1"/>
          </a:solidFill>
        </p:spPr>
        <p:txBody>
          <a:bodyPr wrap="square" rtlCol="0">
            <a:spAutoFit/>
          </a:bodyPr>
          <a:lstStyle/>
          <a:p>
            <a:pPr algn="ctr"/>
            <a:r>
              <a:rPr lang="zh-CN" altLang="en-US" sz="2400" dirty="0">
                <a:latin typeface="宋体" panose="02010600030101010101" pitchFamily="2" charset="-122"/>
                <a:ea typeface="宋体" panose="02010600030101010101" pitchFamily="2" charset="-122"/>
              </a:rPr>
              <a:t>第一次作业</a:t>
            </a:r>
          </a:p>
        </p:txBody>
      </p:sp>
      <p:pic>
        <p:nvPicPr>
          <p:cNvPr id="7" name="图片 6" descr="屏幕剪辑"/>
          <p:cNvPicPr>
            <a:picLocks noChangeAspect="1"/>
          </p:cNvPicPr>
          <p:nvPr/>
        </p:nvPicPr>
        <p:blipFill rotWithShape="1">
          <a:blip r:embed="rId2">
            <a:extLst>
              <a:ext uri="{28A0092B-C50C-407E-A947-70E740481C1C}">
                <a14:useLocalDpi xmlns:a14="http://schemas.microsoft.com/office/drawing/2010/main" val="0"/>
              </a:ext>
            </a:extLst>
          </a:blip>
          <a:srcRect t="11853"/>
          <a:stretch/>
        </p:blipFill>
        <p:spPr>
          <a:xfrm>
            <a:off x="854964" y="1860697"/>
            <a:ext cx="6830568" cy="1829147"/>
          </a:xfrm>
          <a:prstGeom prst="rect">
            <a:avLst/>
          </a:prstGeom>
        </p:spPr>
      </p:pic>
      <p:sp>
        <p:nvSpPr>
          <p:cNvPr id="8" name="文本框 7"/>
          <p:cNvSpPr txBox="1"/>
          <p:nvPr/>
        </p:nvSpPr>
        <p:spPr>
          <a:xfrm>
            <a:off x="512064" y="3793595"/>
            <a:ext cx="6675120" cy="400110"/>
          </a:xfrm>
          <a:prstGeom prst="rect">
            <a:avLst/>
          </a:prstGeom>
          <a:noFill/>
        </p:spPr>
        <p:txBody>
          <a:bodyPr wrap="square" rtlCol="0">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KDP</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晶体是负单轴晶体</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585" y="4151153"/>
            <a:ext cx="2770919" cy="731215"/>
          </a:xfrm>
          <a:prstGeom prst="rect">
            <a:avLst/>
          </a:prstGeom>
        </p:spPr>
      </p:pic>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593" y="4165390"/>
            <a:ext cx="3241198" cy="626066"/>
          </a:xfrm>
          <a:prstGeom prst="rect">
            <a:avLst/>
          </a:prstGeom>
        </p:spPr>
      </p:pic>
      <p:sp>
        <p:nvSpPr>
          <p:cNvPr id="11" name="文本框 10"/>
          <p:cNvSpPr txBox="1"/>
          <p:nvPr/>
        </p:nvSpPr>
        <p:spPr>
          <a:xfrm>
            <a:off x="832104" y="4978206"/>
            <a:ext cx="3017520" cy="1289071"/>
          </a:xfrm>
          <a:prstGeom prst="rect">
            <a:avLst/>
          </a:prstGeom>
          <a:noFill/>
        </p:spPr>
        <p:txBody>
          <a:bodyPr wrap="square" rtlCol="0">
            <a:spAutoFit/>
          </a:bodyPr>
          <a:lstStyle/>
          <a:p>
            <a:pPr algn="just">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查手册：</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    n</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dirty="0">
                <a:latin typeface="Times New Roman" panose="02020603050405020304" pitchFamily="18" charset="0"/>
                <a:ea typeface="宋体" panose="02010600030101010101" pitchFamily="2" charset="-122"/>
                <a:cs typeface="Times New Roman" panose="02020603050405020304" pitchFamily="18" charset="0"/>
              </a:rPr>
              <a:t>   1.4956            1.4596</a:t>
            </a:r>
          </a:p>
          <a:p>
            <a:pPr algn="just">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    n</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dirty="0">
                <a:latin typeface="Times New Roman" panose="02020603050405020304" pitchFamily="18" charset="0"/>
                <a:ea typeface="宋体" panose="02010600030101010101" pitchFamily="2" charset="-122"/>
                <a:cs typeface="Times New Roman" panose="02020603050405020304" pitchFamily="18" charset="0"/>
              </a:rPr>
              <a:t>   1.4606            1.4999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矩形 13"/>
          <p:cNvSpPr/>
          <p:nvPr/>
        </p:nvSpPr>
        <p:spPr>
          <a:xfrm>
            <a:off x="4411193" y="5048733"/>
            <a:ext cx="1107996" cy="507831"/>
          </a:xfrm>
          <a:prstGeom prst="rect">
            <a:avLst/>
          </a:prstGeom>
        </p:spPr>
        <p:txBody>
          <a:bodyPr wrap="none">
            <a:spAutoFit/>
          </a:bodyPr>
          <a:lstStyle/>
          <a:p>
            <a:pPr algn="just">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代入后：</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p:cNvSpPr/>
              <p:nvPr/>
            </p:nvSpPr>
            <p:spPr>
              <a:xfrm>
                <a:off x="4411193" y="5515667"/>
                <a:ext cx="3172969"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a:solidFill>
                                <a:prstClr val="black"/>
                              </a:solidFill>
                              <a:latin typeface="Cambria Math" panose="02040503050406030204" pitchFamily="18" charset="0"/>
                            </a:rPr>
                          </m:ctrlPr>
                        </m:fPr>
                        <m:num>
                          <m:r>
                            <a:rPr lang="zh-CN" altLang="en-US">
                              <a:solidFill>
                                <a:prstClr val="black"/>
                              </a:solidFill>
                              <a:latin typeface="Cambria Math" panose="02040503050406030204" pitchFamily="18" charset="0"/>
                            </a:rPr>
                            <m:t>1</m:t>
                          </m:r>
                        </m:num>
                        <m:den>
                          <m:r>
                            <a:rPr lang="zh-CN" altLang="en-US">
                              <a:solidFill>
                                <a:prstClr val="black"/>
                              </a:solidFill>
                              <a:latin typeface="Cambria Math" panose="02040503050406030204" pitchFamily="18" charset="0"/>
                            </a:rPr>
                            <m:t>2</m:t>
                          </m:r>
                        </m:den>
                      </m:f>
                      <m:r>
                        <a:rPr lang="zh-CN" altLang="en-US">
                          <a:solidFill>
                            <a:prstClr val="black"/>
                          </a:solidFill>
                          <a:latin typeface="Cambria Math" panose="02040503050406030204" pitchFamily="18" charset="0"/>
                        </a:rPr>
                        <m:t>[</m:t>
                      </m:r>
                      <m:sSubSup>
                        <m:sSubSupPr>
                          <m:ctrlPr>
                            <a:rPr lang="zh-CN" altLang="en-US" i="1">
                              <a:solidFill>
                                <a:prstClr val="black"/>
                              </a:solidFill>
                              <a:latin typeface="Cambria Math" panose="02040503050406030204" pitchFamily="18" charset="0"/>
                            </a:rPr>
                          </m:ctrlPr>
                        </m:sSubSupPr>
                        <m:e>
                          <m:r>
                            <a:rPr lang="zh-CN" altLang="en-US" i="1">
                              <a:solidFill>
                                <a:prstClr val="black"/>
                              </a:solidFill>
                              <a:latin typeface="Cambria Math" panose="02040503050406030204" pitchFamily="18" charset="0"/>
                            </a:rPr>
                            <m:t>𝑛</m:t>
                          </m:r>
                        </m:e>
                        <m:sub>
                          <m:r>
                            <a:rPr lang="zh-CN" altLang="en-US" i="1">
                              <a:solidFill>
                                <a:prstClr val="black"/>
                              </a:solidFill>
                              <a:latin typeface="Cambria Math" panose="02040503050406030204" pitchFamily="18" charset="0"/>
                            </a:rPr>
                            <m:t>𝑜</m:t>
                          </m:r>
                        </m:sub>
                        <m:sup>
                          <m:r>
                            <a:rPr lang="zh-CN" altLang="en-US" i="1">
                              <a:solidFill>
                                <a:prstClr val="black"/>
                              </a:solidFill>
                              <a:latin typeface="Cambria Math" panose="02040503050406030204" pitchFamily="18" charset="0"/>
                            </a:rPr>
                            <m:t>𝜔</m:t>
                          </m:r>
                        </m:sup>
                      </m:sSubSup>
                      <m:r>
                        <a:rPr lang="zh-CN" altLang="en-US">
                          <a:solidFill>
                            <a:prstClr val="black"/>
                          </a:solidFill>
                          <a:latin typeface="Cambria Math" panose="02040503050406030204" pitchFamily="18" charset="0"/>
                        </a:rPr>
                        <m:t>+</m:t>
                      </m:r>
                      <m:sSubSup>
                        <m:sSubSupPr>
                          <m:ctrlPr>
                            <a:rPr lang="zh-CN" altLang="en-US" i="1">
                              <a:solidFill>
                                <a:prstClr val="black"/>
                              </a:solidFill>
                              <a:latin typeface="Cambria Math" panose="02040503050406030204" pitchFamily="18" charset="0"/>
                            </a:rPr>
                          </m:ctrlPr>
                        </m:sSubSupPr>
                        <m:e>
                          <m:r>
                            <a:rPr lang="zh-CN" altLang="en-US" i="1">
                              <a:solidFill>
                                <a:prstClr val="black"/>
                              </a:solidFill>
                              <a:latin typeface="Cambria Math" panose="02040503050406030204" pitchFamily="18" charset="0"/>
                            </a:rPr>
                            <m:t>𝑛</m:t>
                          </m:r>
                        </m:e>
                        <m:sub>
                          <m:r>
                            <a:rPr lang="zh-CN" altLang="en-US" i="1">
                              <a:solidFill>
                                <a:prstClr val="black"/>
                              </a:solidFill>
                              <a:latin typeface="Cambria Math" panose="02040503050406030204" pitchFamily="18" charset="0"/>
                            </a:rPr>
                            <m:t>𝑒</m:t>
                          </m:r>
                        </m:sub>
                        <m:sup>
                          <m:r>
                            <a:rPr lang="zh-CN" altLang="en-US" i="1">
                              <a:solidFill>
                                <a:prstClr val="black"/>
                              </a:solidFill>
                              <a:latin typeface="Cambria Math" panose="02040503050406030204" pitchFamily="18" charset="0"/>
                            </a:rPr>
                            <m:t>𝜔</m:t>
                          </m:r>
                        </m:sup>
                      </m:sSubSup>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𝜃</m:t>
                      </m:r>
                      <m:r>
                        <a:rPr lang="zh-CN" altLang="en-US">
                          <a:solidFill>
                            <a:prstClr val="black"/>
                          </a:solidFill>
                          <a:latin typeface="Cambria Math" panose="02040503050406030204" pitchFamily="18" charset="0"/>
                        </a:rPr>
                        <m:t>)]</m:t>
                      </m:r>
                      <m:r>
                        <a:rPr lang="zh-CN" altLang="en-US">
                          <a:solidFill>
                            <a:prstClr val="black"/>
                          </a:solidFill>
                          <a:latin typeface="Cambria Math" panose="02040503050406030204" pitchFamily="18" charset="0"/>
                        </a:rPr>
                        <m:t>＜</m:t>
                      </m:r>
                      <m:sSubSup>
                        <m:sSubSupPr>
                          <m:ctrlPr>
                            <a:rPr lang="zh-CN" altLang="en-US" i="1">
                              <a:solidFill>
                                <a:prstClr val="black"/>
                              </a:solidFill>
                              <a:latin typeface="Cambria Math" panose="02040503050406030204" pitchFamily="18" charset="0"/>
                            </a:rPr>
                          </m:ctrlPr>
                        </m:sSubSupPr>
                        <m:e>
                          <m:r>
                            <a:rPr lang="zh-CN" altLang="en-US" i="1">
                              <a:solidFill>
                                <a:prstClr val="black"/>
                              </a:solidFill>
                              <a:latin typeface="Cambria Math" panose="02040503050406030204" pitchFamily="18" charset="0"/>
                            </a:rPr>
                            <m:t>𝑛</m:t>
                          </m:r>
                        </m:e>
                        <m:sub>
                          <m:r>
                            <a:rPr lang="zh-CN" altLang="en-US" i="1">
                              <a:solidFill>
                                <a:prstClr val="black"/>
                              </a:solidFill>
                              <a:latin typeface="Cambria Math" panose="02040503050406030204" pitchFamily="18" charset="0"/>
                            </a:rPr>
                            <m:t>𝑒</m:t>
                          </m:r>
                        </m:sub>
                        <m:sup>
                          <m:r>
                            <a:rPr lang="zh-CN" altLang="en-US">
                              <a:solidFill>
                                <a:prstClr val="black"/>
                              </a:solidFill>
                              <a:latin typeface="Cambria Math" panose="02040503050406030204" pitchFamily="18" charset="0"/>
                            </a:rPr>
                            <m:t>2</m:t>
                          </m:r>
                          <m:r>
                            <a:rPr lang="zh-CN" altLang="en-US" i="1">
                              <a:solidFill>
                                <a:prstClr val="black"/>
                              </a:solidFill>
                              <a:latin typeface="Cambria Math" panose="02040503050406030204" pitchFamily="18" charset="0"/>
                            </a:rPr>
                            <m:t>𝜔</m:t>
                          </m:r>
                        </m:sup>
                      </m:sSubSup>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𝜃</m:t>
                      </m:r>
                      <m:r>
                        <a:rPr lang="zh-CN" altLang="en-US" i="1">
                          <a:solidFill>
                            <a:prstClr val="black"/>
                          </a:solidFill>
                          <a:latin typeface="Cambria Math" panose="02040503050406030204" pitchFamily="18" charset="0"/>
                        </a:rPr>
                        <m:t>）</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4411193" y="5515667"/>
                <a:ext cx="3172969" cy="610936"/>
              </a:xfrm>
              <a:prstGeom prst="rect">
                <a:avLst/>
              </a:prstGeom>
              <a:blipFill>
                <a:blip r:embed="rId5"/>
                <a:stretch>
                  <a:fillRect/>
                </a:stretch>
              </a:blipFill>
            </p:spPr>
            <p:txBody>
              <a:bodyPr/>
              <a:lstStyle/>
              <a:p>
                <a:r>
                  <a:rPr lang="zh-CN" altLang="en-US">
                    <a:noFill/>
                  </a:rPr>
                  <a:t> </a:t>
                </a:r>
              </a:p>
            </p:txBody>
          </p:sp>
        </mc:Fallback>
      </mc:AlternateContent>
      <p:sp>
        <p:nvSpPr>
          <p:cNvPr id="19" name="矩形 18"/>
          <p:cNvSpPr/>
          <p:nvPr/>
        </p:nvSpPr>
        <p:spPr>
          <a:xfrm>
            <a:off x="4580357" y="6085706"/>
            <a:ext cx="2031325" cy="507831"/>
          </a:xfrm>
          <a:prstGeom prst="rect">
            <a:avLst/>
          </a:prstGeom>
        </p:spPr>
        <p:txBody>
          <a:bodyPr wrap="none">
            <a:spAutoFit/>
          </a:bodyPr>
          <a:lstStyle/>
          <a:p>
            <a:pPr algn="just">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不能实现相位匹配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41426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460" y="521869"/>
            <a:ext cx="8641080" cy="507831"/>
          </a:xfrm>
          <a:prstGeom prst="rect">
            <a:avLst/>
          </a:prstGeom>
        </p:spPr>
        <p:txBody>
          <a:bodyPr wrap="square">
            <a:spAutoFit/>
          </a:bodyPr>
          <a:lstStyle/>
          <a:p>
            <a:pPr>
              <a:lnSpc>
                <a:spcPct val="150000"/>
              </a:lnSpc>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试比较体介质和光纤中非线性光学效应的区别。</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28016" y="60204"/>
            <a:ext cx="1792224" cy="461665"/>
          </a:xfrm>
          <a:prstGeom prst="rect">
            <a:avLst/>
          </a:prstGeom>
          <a:solidFill>
            <a:schemeClr val="accent1"/>
          </a:solidFill>
        </p:spPr>
        <p:txBody>
          <a:bodyPr wrap="square" rtlCol="0">
            <a:spAutoFit/>
          </a:bodyPr>
          <a:lstStyle/>
          <a:p>
            <a:pPr algn="ctr"/>
            <a:r>
              <a:rPr lang="zh-CN" altLang="en-US" sz="2400" dirty="0">
                <a:latin typeface="宋体" panose="02010600030101010101" pitchFamily="2" charset="-122"/>
                <a:ea typeface="宋体" panose="02010600030101010101" pitchFamily="2" charset="-122"/>
              </a:rPr>
              <a:t>第二次作业</a:t>
            </a:r>
          </a:p>
        </p:txBody>
      </p:sp>
      <p:sp>
        <p:nvSpPr>
          <p:cNvPr id="6" name="文本框 3"/>
          <p:cNvSpPr txBox="1">
            <a:spLocks noChangeArrowheads="1"/>
          </p:cNvSpPr>
          <p:nvPr/>
        </p:nvSpPr>
        <p:spPr bwMode="auto">
          <a:xfrm>
            <a:off x="425196" y="1409069"/>
            <a:ext cx="7934897"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30000"/>
              </a:lnSpc>
              <a:spcBef>
                <a:spcPct val="20000"/>
              </a:spcBef>
              <a:buChar char="•"/>
              <a:defRPr kumimoji="1" sz="2400">
                <a:solidFill>
                  <a:schemeClr val="tx1"/>
                </a:solidFill>
                <a:latin typeface="Times New Roman" panose="02020603050405020304" pitchFamily="18" charset="0"/>
                <a:ea typeface="宋体" panose="02010600030101010101" pitchFamily="2" charset="-122"/>
              </a:defRPr>
            </a:lvl1pPr>
            <a:lvl2pPr marL="742950" indent="-285750">
              <a:lnSpc>
                <a:spcPct val="130000"/>
              </a:lnSpc>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nSpc>
                <a:spcPct val="130000"/>
              </a:lnSpc>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nSpc>
                <a:spcPct val="130000"/>
              </a:lnSpc>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nSpc>
                <a:spcPct val="130000"/>
              </a:lnSpc>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30000"/>
              </a:lnSpc>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30000"/>
              </a:lnSpc>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30000"/>
              </a:lnSpc>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30000"/>
              </a:lnSpc>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indent="-342900" algn="just">
              <a:lnSpc>
                <a:spcPct val="150000"/>
              </a:lnSpc>
              <a:spcBef>
                <a:spcPct val="0"/>
              </a:spcBef>
              <a:buFont typeface="+mj-ea"/>
              <a:buAutoNum type="circleNumDbPlain"/>
            </a:pPr>
            <a:r>
              <a:rPr lang="zh-CN" altLang="en-US" sz="1800" dirty="0">
                <a:cs typeface="Times New Roman" panose="02020603050405020304" pitchFamily="18" charset="0"/>
              </a:rPr>
              <a:t>光波导中的光电场在一维或二维方向上被限制在一个波长量级的范围内传输，波导中光功率密度大，因而即使输入光功率较小，仍可发生很强的非线性效应。</a:t>
            </a:r>
            <a:endParaRPr lang="en-US" altLang="zh-CN" sz="1800" dirty="0">
              <a:cs typeface="Times New Roman" panose="02020603050405020304" pitchFamily="18" charset="0"/>
            </a:endParaRPr>
          </a:p>
          <a:p>
            <a:pPr marL="342900" indent="-342900" algn="just">
              <a:lnSpc>
                <a:spcPct val="150000"/>
              </a:lnSpc>
              <a:spcBef>
                <a:spcPct val="0"/>
              </a:spcBef>
              <a:buFont typeface="+mj-ea"/>
              <a:buAutoNum type="circleNumDbPlain"/>
            </a:pPr>
            <a:r>
              <a:rPr lang="zh-CN" altLang="en-US" sz="1800" dirty="0">
                <a:cs typeface="Times New Roman" panose="02020603050405020304" pitchFamily="18" charset="0"/>
              </a:rPr>
              <a:t>波导中的光可以无衍射传播很长距离。该距离仅为波导的不完善所引起的吸收或散射限制</a:t>
            </a:r>
            <a:r>
              <a:rPr lang="en-US" altLang="zh-CN" sz="1800" dirty="0">
                <a:cs typeface="Times New Roman" panose="02020603050405020304" pitchFamily="18" charset="0"/>
              </a:rPr>
              <a:t>, </a:t>
            </a:r>
            <a:r>
              <a:rPr lang="zh-CN" altLang="en-US" sz="1800" dirty="0">
                <a:cs typeface="Times New Roman" panose="02020603050405020304" pitchFamily="18" charset="0"/>
              </a:rPr>
              <a:t>因而可提供足够长的介质实现强非线性效应。</a:t>
            </a:r>
            <a:endParaRPr lang="en-US" altLang="zh-CN" sz="1800" dirty="0">
              <a:cs typeface="Times New Roman" panose="02020603050405020304" pitchFamily="18" charset="0"/>
            </a:endParaRPr>
          </a:p>
          <a:p>
            <a:pPr marL="342900" indent="-342900" algn="just">
              <a:lnSpc>
                <a:spcPct val="150000"/>
              </a:lnSpc>
              <a:spcBef>
                <a:spcPct val="0"/>
              </a:spcBef>
              <a:buFont typeface="+mj-ea"/>
              <a:buAutoNum type="circleNumDbPlain"/>
            </a:pPr>
            <a:r>
              <a:rPr lang="zh-CN" altLang="en-US" sz="1800" dirty="0">
                <a:cs typeface="Times New Roman" panose="02020603050405020304" pitchFamily="18" charset="0"/>
              </a:rPr>
              <a:t>可以利用波导中导模的色散性质实现位相匹配。</a:t>
            </a:r>
            <a:endParaRPr lang="en-US" altLang="zh-CN" sz="1800" dirty="0">
              <a:cs typeface="Times New Roman" panose="02020603050405020304" pitchFamily="18" charset="0"/>
            </a:endParaRPr>
          </a:p>
          <a:p>
            <a:pPr marL="342900" indent="-342900" algn="just">
              <a:lnSpc>
                <a:spcPct val="150000"/>
              </a:lnSpc>
              <a:spcBef>
                <a:spcPct val="0"/>
              </a:spcBef>
              <a:buFont typeface="+mj-ea"/>
              <a:buAutoNum type="circleNumDbPlain"/>
            </a:pPr>
            <a:r>
              <a:rPr lang="zh-CN" altLang="en-US" sz="1800" dirty="0">
                <a:cs typeface="Times New Roman" panose="02020603050405020304" pitchFamily="18" charset="0"/>
              </a:rPr>
              <a:t>易于集成</a:t>
            </a:r>
            <a:endParaRPr lang="en-US" altLang="zh-CN" sz="1800" dirty="0">
              <a:cs typeface="Times New Roman" panose="02020603050405020304" pitchFamily="18" charset="0"/>
            </a:endParaRPr>
          </a:p>
        </p:txBody>
      </p:sp>
    </p:spTree>
    <p:extLst>
      <p:ext uri="{BB962C8B-B14F-4D97-AF65-F5344CB8AC3E}">
        <p14:creationId xmlns:p14="http://schemas.microsoft.com/office/powerpoint/2010/main" val="190357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7452" y="0"/>
            <a:ext cx="8641080" cy="455253"/>
          </a:xfrm>
          <a:prstGeom prst="rect">
            <a:avLst/>
          </a:prstGeom>
        </p:spPr>
        <p:txBody>
          <a:bodyPr wrap="square">
            <a:spAutoFit/>
          </a:bodyPr>
          <a:lstStyle/>
          <a:p>
            <a:pPr>
              <a:lnSpc>
                <a:spcPct val="150000"/>
              </a:lnSpc>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请解释光致折射率改变和光折变效应，并简要说明二者异同。</a:t>
            </a:r>
            <a:endParaRPr lang="zh-CN" altLang="en-US" dirty="0">
              <a:latin typeface="Times New Roman" panose="02020603050405020304" pitchFamily="18" charset="0"/>
              <a:cs typeface="Times New Roman" panose="02020603050405020304" pitchFamily="18" charset="0"/>
            </a:endParaRPr>
          </a:p>
        </p:txBody>
      </p:sp>
      <p:sp>
        <p:nvSpPr>
          <p:cNvPr id="5" name="TextBox 2"/>
          <p:cNvSpPr txBox="1"/>
          <p:nvPr/>
        </p:nvSpPr>
        <p:spPr>
          <a:xfrm>
            <a:off x="322534" y="455253"/>
            <a:ext cx="8370916" cy="923330"/>
          </a:xfrm>
          <a:prstGeom prst="rect">
            <a:avLst/>
          </a:prstGeom>
          <a:noFill/>
        </p:spPr>
        <p:txBody>
          <a:bodyPr wrap="square" rtlCol="0">
            <a:spAutoFit/>
          </a:bodyPr>
          <a:lstStyle/>
          <a:p>
            <a:pPr algn="just">
              <a:lnSpc>
                <a:spcPct val="150000"/>
              </a:lnSpc>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光致折射率改变： 非线性材料在光场照射下引起的材料折射率变化</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光折变效应：电光材料在光场照射下折射率随光强空间分布变化而变化</a:t>
            </a:r>
            <a:endParaRPr lang="en-US" altLang="zh-CN"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3073" t="35854" b="29867"/>
          <a:stretch/>
        </p:blipFill>
        <p:spPr>
          <a:xfrm>
            <a:off x="56324" y="1833836"/>
            <a:ext cx="9087676" cy="4283412"/>
          </a:xfrm>
          <a:prstGeom prst="rect">
            <a:avLst/>
          </a:prstGeom>
        </p:spPr>
      </p:pic>
    </p:spTree>
    <p:extLst>
      <p:ext uri="{BB962C8B-B14F-4D97-AF65-F5344CB8AC3E}">
        <p14:creationId xmlns:p14="http://schemas.microsoft.com/office/powerpoint/2010/main" val="218813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7452" y="0"/>
            <a:ext cx="8641080" cy="455253"/>
          </a:xfrm>
          <a:prstGeom prst="rect">
            <a:avLst/>
          </a:prstGeom>
        </p:spPr>
        <p:txBody>
          <a:bodyPr wrap="square">
            <a:spAutoFit/>
          </a:bodyPr>
          <a:lstStyle/>
          <a:p>
            <a:pPr>
              <a:lnSpc>
                <a:spcPct val="150000"/>
              </a:lnSpc>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以三次谐波和受激拉曼散射为例，比较参量过程和非参量过程的异同。</a:t>
            </a:r>
            <a:endParaRPr lang="zh-CN" altLang="en-US" dirty="0">
              <a:latin typeface="Times New Roman" panose="02020603050405020304" pitchFamily="18" charset="0"/>
              <a:cs typeface="Times New Roman" panose="02020603050405020304" pitchFamily="18" charset="0"/>
            </a:endParaRPr>
          </a:p>
        </p:txBody>
      </p:sp>
      <p:pic>
        <p:nvPicPr>
          <p:cNvPr id="28" name="图片 27"/>
          <p:cNvPicPr>
            <a:picLocks noChangeAspect="1"/>
          </p:cNvPicPr>
          <p:nvPr/>
        </p:nvPicPr>
        <p:blipFill rotWithShape="1">
          <a:blip r:embed="rId3" cstate="print">
            <a:extLst>
              <a:ext uri="{28A0092B-C50C-407E-A947-70E740481C1C}">
                <a14:useLocalDpi xmlns:a14="http://schemas.microsoft.com/office/drawing/2010/main" val="0"/>
              </a:ext>
            </a:extLst>
          </a:blip>
          <a:srcRect l="1353" t="15129" r="24174" b="67271"/>
          <a:stretch/>
        </p:blipFill>
        <p:spPr>
          <a:xfrm>
            <a:off x="202919" y="4032504"/>
            <a:ext cx="8738162" cy="2752344"/>
          </a:xfrm>
          <a:prstGeom prst="rect">
            <a:avLst/>
          </a:prstGeom>
        </p:spPr>
      </p:pic>
      <p:grpSp>
        <p:nvGrpSpPr>
          <p:cNvPr id="50" name="组合 49"/>
          <p:cNvGrpSpPr/>
          <p:nvPr/>
        </p:nvGrpSpPr>
        <p:grpSpPr>
          <a:xfrm>
            <a:off x="0" y="583144"/>
            <a:ext cx="4297681" cy="3321469"/>
            <a:chOff x="-98834" y="632857"/>
            <a:chExt cx="4297681" cy="3321469"/>
          </a:xfrm>
        </p:grpSpPr>
        <p:sp>
          <p:nvSpPr>
            <p:cNvPr id="29" name="Rectangle 3"/>
            <p:cNvSpPr txBox="1">
              <a:spLocks noChangeArrowheads="1"/>
            </p:cNvSpPr>
            <p:nvPr/>
          </p:nvSpPr>
          <p:spPr>
            <a:xfrm>
              <a:off x="202919" y="632857"/>
              <a:ext cx="3168396" cy="399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zh-CN" altLang="en-US" sz="1800" dirty="0">
                  <a:latin typeface="宋体" panose="02010600030101010101" pitchFamily="2" charset="-122"/>
                  <a:ea typeface="宋体" panose="02010600030101010101" pitchFamily="2" charset="-122"/>
                </a:rPr>
                <a:t>三次谐波极化强度为</a:t>
              </a:r>
              <a:endParaRPr lang="en-US" altLang="zh-CN" sz="1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graphicFrame>
              <p:nvGraphicFramePr>
                <p:cNvPr id="30" name="Object 4"/>
                <p:cNvGraphicFramePr>
                  <a:graphicFrameLocks noChangeAspect="1"/>
                </p:cNvGraphicFramePr>
                <p:nvPr>
                  <p:extLst>
                    <p:ext uri="{D42A27DB-BD31-4B8C-83A1-F6EECF244321}">
                      <p14:modId xmlns:p14="http://schemas.microsoft.com/office/powerpoint/2010/main" val="4160723118"/>
                    </p:ext>
                  </p:extLst>
                </p:nvPr>
              </p:nvGraphicFramePr>
              <p:xfrm>
                <a:off x="65759" y="1019842"/>
                <a:ext cx="4133088" cy="420029"/>
              </p:xfrm>
              <a:graphic>
                <a:graphicData uri="http://schemas.openxmlformats.org/presentationml/2006/ole">
                  <mc:AlternateContent>
                    <mc:Choice xmlns:v="urn:schemas-microsoft-com:vml" Requires="v">
                      <p:oleObj spid="_x0000_s4343" name="Equation" r:id="rId4" imgW="2374900" imgH="241300" progId="">
                        <p:embed/>
                      </p:oleObj>
                    </mc:Choice>
                    <mc:Fallback>
                      <p:oleObj name="Equation" r:id="rId4" imgW="2374900" imgH="241300" progId="">
                        <p:embed/>
                        <p:pic>
                          <p:nvPicPr>
                            <p:cNvPr id="275460" name="Object 4"/>
                            <p:cNvPicPr>
                              <a:picLocks noChangeAspect="1" noChangeArrowheads="1"/>
                            </p:cNvPicPr>
                            <p:nvPr/>
                          </p:nvPicPr>
                          <p:blipFill>
                            <a:blip r:embed="rId5">
                              <a:extLst>
                                <a:ext uri="{28A0092B-C50C-407E-A947-70E740481C1C}">
                                  <a14:useLocalDpi val="0"/>
                                </a:ext>
                              </a:extLst>
                            </a:blip>
                            <a:srcRect/>
                            <a:stretch>
                              <a:fillRect/>
                            </a:stretch>
                          </p:blipFill>
                          <p:spPr bwMode="auto">
                            <a:xfrm>
                              <a:off x="65759" y="1019842"/>
                              <a:ext cx="4133088" cy="420029"/>
                            </a:xfrm>
                            <a:prstGeom prst="rect">
                              <a:avLst/>
                            </a:prstGeom>
                            <a:noFill/>
                          </p:spPr>
                        </p:pic>
                      </p:oleObj>
                    </mc:Fallback>
                  </mc:AlternateContent>
                </a:graphicData>
              </a:graphic>
            </p:graphicFrame>
          </mc:Choice>
          <mc:Fallback xmlns="">
            <p:graphicFrame>
              <p:nvGraphicFramePr>
                <p:cNvPr id="30" name="Object 4"/>
                <p:cNvGraphicFramePr>
                  <a:graphicFrameLocks noChangeAspect="1"/>
                </p:cNvGraphicFramePr>
                <p:nvPr>
                  <p:extLst>
                    <p:ext uri="{D42A27DB-BD31-4B8C-83A1-F6EECF244321}">
                      <p14:modId xmlns:p14="http://schemas.microsoft.com/office/powerpoint/2010/main" val="4160723118"/>
                    </p:ext>
                  </p:extLst>
                </p:nvPr>
              </p:nvGraphicFramePr>
              <p:xfrm>
                <a:off x="65759" y="1019842"/>
                <a:ext cx="4133088" cy="420029"/>
              </p:xfrm>
              <a:graphic>
                <a:graphicData uri="http://schemas.openxmlformats.org/presentationml/2006/ole">
                  <mc:AlternateContent>
                    <mc:Choice xmlns:v="urn:schemas-microsoft-com:vml" Requires="v">
                      <p:oleObj spid="_x0000_s4331" name="Equation" r:id="rId6" imgW="2374900" imgH="241300" progId="">
                        <p:embed/>
                      </p:oleObj>
                    </mc:Choice>
                    <mc:Fallback>
                      <p:oleObj name="Equation" r:id="rId6" imgW="2374900" imgH="241300" progId="">
                        <p:embed/>
                        <p:pic>
                          <p:nvPicPr>
                            <p:cNvPr id="27546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59" y="1019842"/>
                              <a:ext cx="4133088" cy="420029"/>
                            </a:xfrm>
                            <a:prstGeom prst="rect">
                              <a:avLst/>
                            </a:prstGeom>
                            <a:noFill/>
                            <a:extLst/>
                          </p:spPr>
                        </p:pic>
                      </p:oleObj>
                    </mc:Fallback>
                  </mc:AlternateContent>
                </a:graphicData>
              </a:graphic>
            </p:graphicFrame>
          </mc:Fallback>
        </mc:AlternateContent>
        <p:sp>
          <p:nvSpPr>
            <p:cNvPr id="31" name="Text Box 6"/>
            <p:cNvSpPr txBox="1">
              <a:spLocks noChangeArrowheads="1"/>
            </p:cNvSpPr>
            <p:nvPr/>
          </p:nvSpPr>
          <p:spPr bwMode="auto">
            <a:xfrm>
              <a:off x="67568" y="2113592"/>
              <a:ext cx="1833372" cy="369332"/>
            </a:xfrm>
            <a:prstGeom prst="rect">
              <a:avLst/>
            </a:prstGeom>
            <a:noFill/>
            <a:ln w="9525">
              <a:noFill/>
              <a:miter lim="800000"/>
              <a:headEnd/>
              <a:tailEnd/>
            </a:ln>
            <a:effectLst/>
          </p:spPr>
          <p:txBody>
            <a:bodyPr wrap="square">
              <a:spAutoFit/>
            </a:bodyPr>
            <a:lstStyle/>
            <a:p>
              <a:pPr algn="just">
                <a:spcBef>
                  <a:spcPct val="50000"/>
                </a:spcBef>
              </a:pPr>
              <a:r>
                <a:rPr lang="zh-CN" altLang="en-US" dirty="0">
                  <a:latin typeface="宋体" panose="02010600030101010101" pitchFamily="2" charset="-122"/>
                  <a:ea typeface="宋体" panose="02010600030101010101" pitchFamily="2" charset="-122"/>
                </a:rPr>
                <a:t>耦合波方程为</a:t>
              </a:r>
            </a:p>
          </p:txBody>
        </p:sp>
        <mc:AlternateContent xmlns:mc="http://schemas.openxmlformats.org/markup-compatibility/2006" xmlns:a14="http://schemas.microsoft.com/office/drawing/2010/main">
          <mc:Choice Requires="a14">
            <p:graphicFrame>
              <p:nvGraphicFramePr>
                <p:cNvPr id="33" name="Object 2"/>
                <p:cNvGraphicFramePr>
                  <a:graphicFrameLocks noChangeAspect="1"/>
                </p:cNvGraphicFramePr>
                <p:nvPr>
                  <p:extLst>
                    <p:ext uri="{D42A27DB-BD31-4B8C-83A1-F6EECF244321}">
                      <p14:modId xmlns:p14="http://schemas.microsoft.com/office/powerpoint/2010/main" val="230445954"/>
                    </p:ext>
                  </p:extLst>
                </p:nvPr>
              </p:nvGraphicFramePr>
              <p:xfrm>
                <a:off x="-27078" y="1599407"/>
                <a:ext cx="4225925" cy="415925"/>
              </p:xfrm>
              <a:graphic>
                <a:graphicData uri="http://schemas.openxmlformats.org/presentationml/2006/ole">
                  <mc:AlternateContent>
                    <mc:Choice xmlns:v="urn:schemas-microsoft-com:vml" Requires="v">
                      <p:oleObj spid="_x0000_s4344" name="Equation" r:id="rId8" imgW="2577960" imgH="253800" progId="Equation.DSMT4">
                        <p:embed/>
                      </p:oleObj>
                    </mc:Choice>
                    <mc:Fallback>
                      <p:oleObj name="Equation" r:id="rId8" imgW="2577960" imgH="253800" progId="Equation.DSMT4">
                        <p:embed/>
                        <p:pic>
                          <p:nvPicPr>
                            <p:cNvPr id="7" name="Object 2"/>
                            <p:cNvPicPr>
                              <a:picLocks noChangeAspect="1" noChangeArrowheads="1"/>
                            </p:cNvPicPr>
                            <p:nvPr/>
                          </p:nvPicPr>
                          <p:blipFill>
                            <a:blip r:embed="rId7"/>
                            <a:srcRect/>
                            <a:stretch>
                              <a:fillRect/>
                            </a:stretch>
                          </p:blipFill>
                          <p:spPr bwMode="auto">
                            <a:xfrm>
                              <a:off x="-27078" y="1599407"/>
                              <a:ext cx="4225925" cy="415925"/>
                            </a:xfrm>
                            <a:prstGeom prst="rect">
                              <a:avLst/>
                            </a:prstGeom>
                            <a:noFill/>
                          </p:spPr>
                        </p:pic>
                      </p:oleObj>
                    </mc:Fallback>
                  </mc:AlternateContent>
                </a:graphicData>
              </a:graphic>
            </p:graphicFrame>
          </mc:Choice>
          <mc:Fallback xmlns="">
            <p:graphicFrame>
              <p:nvGraphicFramePr>
                <p:cNvPr id="33" name="Object 2"/>
                <p:cNvGraphicFramePr>
                  <a:graphicFrameLocks noChangeAspect="1"/>
                </p:cNvGraphicFramePr>
                <p:nvPr>
                  <p:extLst>
                    <p:ext uri="{D42A27DB-BD31-4B8C-83A1-F6EECF244321}">
                      <p14:modId xmlns:p14="http://schemas.microsoft.com/office/powerpoint/2010/main" val="230445954"/>
                    </p:ext>
                  </p:extLst>
                </p:nvPr>
              </p:nvGraphicFramePr>
              <p:xfrm>
                <a:off x="-27078" y="1599407"/>
                <a:ext cx="4225925" cy="415925"/>
              </p:xfrm>
              <a:graphic>
                <a:graphicData uri="http://schemas.openxmlformats.org/presentationml/2006/ole">
                  <mc:AlternateContent>
                    <mc:Choice xmlns:v="urn:schemas-microsoft-com:vml" Requires="v">
                      <p:oleObj spid="_x0000_s4332" name="Equation" r:id="rId9" imgW="2577960" imgH="253800" progId="Equation.DSMT4">
                        <p:embed/>
                      </p:oleObj>
                    </mc:Choice>
                    <mc:Fallback>
                      <p:oleObj name="Equation" r:id="rId9" imgW="2577960" imgH="253800" progId="Equation.DSMT4">
                        <p:embed/>
                        <p:pic>
                          <p:nvPicPr>
                            <p:cNvPr id="7" name="Object 2"/>
                            <p:cNvPicPr>
                              <a:picLocks noChangeAspect="1" noChangeArrowheads="1"/>
                            </p:cNvPicPr>
                            <p:nvPr/>
                          </p:nvPicPr>
                          <p:blipFill>
                            <a:blip r:embed="rId10"/>
                            <a:srcRect/>
                            <a:stretch>
                              <a:fillRect/>
                            </a:stretch>
                          </p:blipFill>
                          <p:spPr bwMode="auto">
                            <a:xfrm>
                              <a:off x="-27078" y="1599407"/>
                              <a:ext cx="4225925" cy="415925"/>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4" name="Object 3"/>
                <p:cNvGraphicFramePr>
                  <a:graphicFrameLocks noChangeAspect="1"/>
                </p:cNvGraphicFramePr>
                <p:nvPr>
                  <p:extLst>
                    <p:ext uri="{D42A27DB-BD31-4B8C-83A1-F6EECF244321}">
                      <p14:modId xmlns:p14="http://schemas.microsoft.com/office/powerpoint/2010/main" val="569349159"/>
                    </p:ext>
                  </p:extLst>
                </p:nvPr>
              </p:nvGraphicFramePr>
              <p:xfrm>
                <a:off x="145234" y="2581184"/>
                <a:ext cx="3547133" cy="740073"/>
              </p:xfrm>
              <a:graphic>
                <a:graphicData uri="http://schemas.openxmlformats.org/presentationml/2006/ole">
                  <mc:AlternateContent>
                    <mc:Choice xmlns:v="urn:schemas-microsoft-com:vml" Requires="v">
                      <p:oleObj spid="_x0000_s4345" name="Equation" r:id="rId11" imgW="2070100" imgH="431800" progId="">
                        <p:embed/>
                      </p:oleObj>
                    </mc:Choice>
                    <mc:Fallback>
                      <p:oleObj name="Equation" r:id="rId11" imgW="2070100" imgH="431800" progId="">
                        <p:embed/>
                        <p:pic>
                          <p:nvPicPr>
                            <p:cNvPr id="9" name="Object 3"/>
                            <p:cNvPicPr>
                              <a:picLocks noChangeAspect="1" noChangeArrowheads="1"/>
                            </p:cNvPicPr>
                            <p:nvPr/>
                          </p:nvPicPr>
                          <p:blipFill>
                            <a:blip r:embed="rId10">
                              <a:extLst>
                                <a:ext uri="{28A0092B-C50C-407E-A947-70E740481C1C}">
                                  <a14:useLocalDpi val="0"/>
                                </a:ext>
                              </a:extLst>
                            </a:blip>
                            <a:srcRect/>
                            <a:stretch>
                              <a:fillRect/>
                            </a:stretch>
                          </p:blipFill>
                          <p:spPr bwMode="auto">
                            <a:xfrm>
                              <a:off x="145234" y="2581184"/>
                              <a:ext cx="3547133" cy="740073"/>
                            </a:xfrm>
                            <a:prstGeom prst="rect">
                              <a:avLst/>
                            </a:prstGeom>
                            <a:noFill/>
                          </p:spPr>
                        </p:pic>
                      </p:oleObj>
                    </mc:Fallback>
                  </mc:AlternateContent>
                </a:graphicData>
              </a:graphic>
            </p:graphicFrame>
          </mc:Choice>
          <mc:Fallback xmlns="">
            <p:graphicFrame>
              <p:nvGraphicFramePr>
                <p:cNvPr id="34" name="Object 3"/>
                <p:cNvGraphicFramePr>
                  <a:graphicFrameLocks noChangeAspect="1"/>
                </p:cNvGraphicFramePr>
                <p:nvPr>
                  <p:extLst>
                    <p:ext uri="{D42A27DB-BD31-4B8C-83A1-F6EECF244321}">
                      <p14:modId xmlns:p14="http://schemas.microsoft.com/office/powerpoint/2010/main" val="569349159"/>
                    </p:ext>
                  </p:extLst>
                </p:nvPr>
              </p:nvGraphicFramePr>
              <p:xfrm>
                <a:off x="145234" y="2581184"/>
                <a:ext cx="3547133" cy="740073"/>
              </p:xfrm>
              <a:graphic>
                <a:graphicData uri="http://schemas.openxmlformats.org/presentationml/2006/ole">
                  <mc:AlternateContent>
                    <mc:Choice xmlns:v="urn:schemas-microsoft-com:vml" Requires="v">
                      <p:oleObj spid="_x0000_s4333" name="Equation" r:id="rId12" imgW="2070100" imgH="431800" progId="">
                        <p:embed/>
                      </p:oleObj>
                    </mc:Choice>
                    <mc:Fallback>
                      <p:oleObj name="Equation" r:id="rId12" imgW="2070100" imgH="431800" progId="">
                        <p:embed/>
                        <p:pic>
                          <p:nvPicPr>
                            <p:cNvPr id="9"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5234" y="2581184"/>
                              <a:ext cx="3547133" cy="740073"/>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6" name="矩形 45"/>
                <p:cNvSpPr/>
                <p:nvPr/>
              </p:nvSpPr>
              <p:spPr>
                <a:xfrm>
                  <a:off x="-98834" y="3341530"/>
                  <a:ext cx="2476273" cy="6127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solidFill>
                              <a:prstClr val="black"/>
                            </a:solidFill>
                            <a:latin typeface="Cambria Math" panose="02040503050406030204" pitchFamily="18" charset="0"/>
                          </a:rPr>
                          <m:t>𝛥</m:t>
                        </m:r>
                        <m:r>
                          <a:rPr lang="zh-CN" altLang="en-US" i="1">
                            <a:solidFill>
                              <a:prstClr val="black"/>
                            </a:solidFill>
                            <a:latin typeface="Cambria Math" panose="02040503050406030204" pitchFamily="18" charset="0"/>
                          </a:rPr>
                          <m:t>𝑘</m:t>
                        </m:r>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r>
                              <a:rPr lang="zh-CN" altLang="en-US">
                                <a:solidFill>
                                  <a:prstClr val="black"/>
                                </a:solidFill>
                                <a:latin typeface="Cambria Math" panose="02040503050406030204" pitchFamily="18" charset="0"/>
                              </a:rPr>
                              <m:t>3</m:t>
                            </m:r>
                            <m:r>
                              <a:rPr lang="zh-CN" altLang="en-US" i="1">
                                <a:solidFill>
                                  <a:prstClr val="black"/>
                                </a:solidFill>
                                <a:latin typeface="Cambria Math" panose="02040503050406030204" pitchFamily="18" charset="0"/>
                              </a:rPr>
                              <m:t>𝜔</m:t>
                            </m:r>
                          </m:num>
                          <m:den>
                            <m:r>
                              <a:rPr lang="zh-CN" altLang="en-US" i="1">
                                <a:solidFill>
                                  <a:prstClr val="black"/>
                                </a:solidFill>
                                <a:latin typeface="Cambria Math" panose="02040503050406030204" pitchFamily="18" charset="0"/>
                              </a:rPr>
                              <m:t>𝑐</m:t>
                            </m:r>
                          </m:den>
                        </m:f>
                        <m:r>
                          <a:rPr lang="zh-CN" altLang="en-US">
                            <a:solidFill>
                              <a:prstClr val="black"/>
                            </a:solidFill>
                            <a:latin typeface="Cambria Math" panose="02040503050406030204" pitchFamily="18" charset="0"/>
                          </a:rPr>
                          <m:t>(</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𝑛</m:t>
                            </m:r>
                          </m:e>
                          <m:sub>
                            <m:r>
                              <a:rPr lang="zh-CN" altLang="en-US">
                                <a:solidFill>
                                  <a:prstClr val="black"/>
                                </a:solidFill>
                                <a:latin typeface="Cambria Math" panose="02040503050406030204" pitchFamily="18" charset="0"/>
                              </a:rPr>
                              <m:t>1</m:t>
                            </m:r>
                          </m:sub>
                        </m:sSub>
                        <m:r>
                          <a:rPr lang="zh-CN" altLang="en-US">
                            <a:solidFill>
                              <a:prstClr val="black"/>
                            </a:solidFill>
                            <a:latin typeface="Cambria Math" panose="02040503050406030204" pitchFamily="18" charset="0"/>
                          </a:rPr>
                          <m:t>−</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𝑛</m:t>
                            </m:r>
                          </m:e>
                          <m:sub>
                            <m:r>
                              <a:rPr lang="zh-CN" altLang="en-US">
                                <a:solidFill>
                                  <a:prstClr val="black"/>
                                </a:solidFill>
                                <a:latin typeface="Cambria Math" panose="02040503050406030204" pitchFamily="18" charset="0"/>
                              </a:rPr>
                              <m:t>3</m:t>
                            </m:r>
                          </m:sub>
                        </m:sSub>
                        <m:r>
                          <a:rPr lang="zh-CN" altLang="en-US" i="1">
                            <a:solidFill>
                              <a:prstClr val="black"/>
                            </a:solidFill>
                            <a:latin typeface="Cambria Math" panose="02040503050406030204" pitchFamily="18" charset="0"/>
                          </a:rPr>
                          <m:t>）</m:t>
                        </m:r>
                      </m:oMath>
                    </m:oMathPara>
                  </a14:m>
                  <a:endParaRPr lang="zh-CN" altLang="en-US" dirty="0"/>
                </a:p>
              </p:txBody>
            </p:sp>
          </mc:Choice>
          <mc:Fallback xmlns="">
            <p:sp>
              <p:nvSpPr>
                <p:cNvPr id="46" name="矩形 45"/>
                <p:cNvSpPr>
                  <a:spLocks noRot="1" noChangeAspect="1" noMove="1" noResize="1" noEditPoints="1" noAdjustHandles="1" noChangeArrowheads="1" noChangeShapeType="1" noTextEdit="1"/>
                </p:cNvSpPr>
                <p:nvPr/>
              </p:nvSpPr>
              <p:spPr>
                <a:xfrm>
                  <a:off x="-98834" y="3341530"/>
                  <a:ext cx="2476273" cy="612796"/>
                </a:xfrm>
                <a:prstGeom prst="rect">
                  <a:avLst/>
                </a:prstGeom>
                <a:blipFill>
                  <a:blip r:embed="rId14"/>
                  <a:stretch>
                    <a:fillRect/>
                  </a:stretch>
                </a:blipFill>
              </p:spPr>
              <p:txBody>
                <a:bodyPr/>
                <a:lstStyle/>
                <a:p>
                  <a:r>
                    <a:rPr lang="zh-CN" altLang="en-US">
                      <a:noFill/>
                    </a:rPr>
                    <a:t> </a:t>
                  </a:r>
                </a:p>
              </p:txBody>
            </p:sp>
          </mc:Fallback>
        </mc:AlternateContent>
      </p:grpSp>
      <p:grpSp>
        <p:nvGrpSpPr>
          <p:cNvPr id="51" name="组合 50"/>
          <p:cNvGrpSpPr/>
          <p:nvPr/>
        </p:nvGrpSpPr>
        <p:grpSpPr>
          <a:xfrm>
            <a:off x="4445708" y="659044"/>
            <a:ext cx="4698292" cy="2613150"/>
            <a:chOff x="4461260" y="598202"/>
            <a:chExt cx="4698292" cy="2613150"/>
          </a:xfrm>
        </p:grpSpPr>
        <p:sp>
          <p:nvSpPr>
            <p:cNvPr id="35" name="Text Box 8"/>
            <p:cNvSpPr txBox="1">
              <a:spLocks noChangeArrowheads="1"/>
            </p:cNvSpPr>
            <p:nvPr/>
          </p:nvSpPr>
          <p:spPr bwMode="auto">
            <a:xfrm>
              <a:off x="4531382" y="598202"/>
              <a:ext cx="4612618" cy="369332"/>
            </a:xfrm>
            <a:prstGeom prst="rect">
              <a:avLst/>
            </a:prstGeom>
            <a:noFill/>
            <a:ln w="9525">
              <a:noFill/>
              <a:miter lim="800000"/>
              <a:headEnd/>
              <a:tailEnd/>
            </a:ln>
            <a:effectLst/>
          </p:spPr>
          <p:txBody>
            <a:bodyPr wrap="square">
              <a:spAutoFit/>
            </a:bodyPr>
            <a:lstStyle/>
            <a:p>
              <a:pPr>
                <a:spcBef>
                  <a:spcPct val="50000"/>
                </a:spcBef>
              </a:pPr>
              <a:r>
                <a:rPr lang="zh-CN" altLang="en-US" dirty="0">
                  <a:latin typeface="宋体" panose="02010600030101010101" pitchFamily="2" charset="-122"/>
                  <a:ea typeface="宋体" panose="02010600030101010101" pitchFamily="2" charset="-122"/>
                </a:rPr>
                <a:t>斯托克斯光场的极化强度为</a:t>
              </a:r>
            </a:p>
          </p:txBody>
        </p:sp>
        <p:graphicFrame>
          <p:nvGraphicFramePr>
            <p:cNvPr id="37" name="Object 8"/>
            <p:cNvGraphicFramePr>
              <a:graphicFrameLocks noChangeAspect="1"/>
            </p:cNvGraphicFramePr>
            <p:nvPr>
              <p:extLst>
                <p:ext uri="{D42A27DB-BD31-4B8C-83A1-F6EECF244321}">
                  <p14:modId xmlns:p14="http://schemas.microsoft.com/office/powerpoint/2010/main" val="1053807467"/>
                </p:ext>
              </p:extLst>
            </p:nvPr>
          </p:nvGraphicFramePr>
          <p:xfrm>
            <a:off x="4544568" y="969520"/>
            <a:ext cx="4614984" cy="468931"/>
          </p:xfrm>
          <a:graphic>
            <a:graphicData uri="http://schemas.openxmlformats.org/presentationml/2006/ole">
              <mc:AlternateContent xmlns:mc="http://schemas.openxmlformats.org/markup-compatibility/2006">
                <mc:Choice xmlns:v="urn:schemas-microsoft-com:vml" Requires="v">
                  <p:oleObj spid="_x0000_s4346" name="Equation" r:id="rId15" imgW="3251160" imgH="330120" progId="Equation.DSMT4">
                    <p:embed/>
                  </p:oleObj>
                </mc:Choice>
                <mc:Fallback>
                  <p:oleObj name="Equation" r:id="rId15" imgW="3251160" imgH="330120" progId="Equation.DSMT4">
                    <p:embed/>
                    <p:pic>
                      <p:nvPicPr>
                        <p:cNvPr id="49160" name="Object 8"/>
                        <p:cNvPicPr>
                          <a:picLocks noChangeAspect="1" noChangeArrowheads="1"/>
                        </p:cNvPicPr>
                        <p:nvPr/>
                      </p:nvPicPr>
                      <p:blipFill>
                        <a:blip r:embed="rId13"/>
                        <a:srcRect/>
                        <a:stretch>
                          <a:fillRect/>
                        </a:stretch>
                      </p:blipFill>
                      <p:spPr bwMode="auto">
                        <a:xfrm>
                          <a:off x="4544568" y="969520"/>
                          <a:ext cx="4614984" cy="468931"/>
                        </a:xfrm>
                        <a:prstGeom prst="rect">
                          <a:avLst/>
                        </a:prstGeom>
                        <a:noFill/>
                      </p:spPr>
                    </p:pic>
                  </p:oleObj>
                </mc:Fallback>
              </mc:AlternateContent>
            </a:graphicData>
          </a:graphic>
        </p:graphicFrame>
        <p:graphicFrame>
          <p:nvGraphicFramePr>
            <p:cNvPr id="38" name="Object 9"/>
            <p:cNvGraphicFramePr>
              <a:graphicFrameLocks noChangeAspect="1"/>
            </p:cNvGraphicFramePr>
            <p:nvPr>
              <p:extLst>
                <p:ext uri="{D42A27DB-BD31-4B8C-83A1-F6EECF244321}">
                  <p14:modId xmlns:p14="http://schemas.microsoft.com/office/powerpoint/2010/main" val="3809483450"/>
                </p:ext>
              </p:extLst>
            </p:nvPr>
          </p:nvGraphicFramePr>
          <p:xfrm>
            <a:off x="4531382" y="1552171"/>
            <a:ext cx="4162258" cy="400217"/>
          </p:xfrm>
          <a:graphic>
            <a:graphicData uri="http://schemas.openxmlformats.org/presentationml/2006/ole">
              <mc:AlternateContent xmlns:mc="http://schemas.openxmlformats.org/markup-compatibility/2006">
                <mc:Choice xmlns:v="urn:schemas-microsoft-com:vml" Requires="v">
                  <p:oleObj spid="_x0000_s4347" name="公式" r:id="rId16" imgW="2641600" imgH="254000" progId="">
                    <p:embed/>
                  </p:oleObj>
                </mc:Choice>
                <mc:Fallback>
                  <p:oleObj name="公式" r:id="rId16" imgW="2641600" imgH="254000" progId="">
                    <p:embed/>
                    <p:pic>
                      <p:nvPicPr>
                        <p:cNvPr id="49161"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31382" y="1552171"/>
                          <a:ext cx="4162258" cy="400217"/>
                        </a:xfrm>
                        <a:prstGeom prst="rect">
                          <a:avLst/>
                        </a:prstGeom>
                        <a:noFill/>
                      </p:spPr>
                    </p:pic>
                  </p:oleObj>
                </mc:Fallback>
              </mc:AlternateContent>
            </a:graphicData>
          </a:graphic>
        </p:graphicFrame>
        <p:graphicFrame>
          <p:nvGraphicFramePr>
            <p:cNvPr id="47" name="Object 5"/>
            <p:cNvGraphicFramePr>
              <a:graphicFrameLocks noChangeAspect="1"/>
            </p:cNvGraphicFramePr>
            <p:nvPr>
              <p:extLst>
                <p:ext uri="{D42A27DB-BD31-4B8C-83A1-F6EECF244321}">
                  <p14:modId xmlns:p14="http://schemas.microsoft.com/office/powerpoint/2010/main" val="1643531389"/>
                </p:ext>
              </p:extLst>
            </p:nvPr>
          </p:nvGraphicFramePr>
          <p:xfrm>
            <a:off x="5204385" y="2482924"/>
            <a:ext cx="2467432" cy="728428"/>
          </p:xfrm>
          <a:graphic>
            <a:graphicData uri="http://schemas.openxmlformats.org/presentationml/2006/ole">
              <mc:AlternateContent xmlns:mc="http://schemas.openxmlformats.org/markup-compatibility/2006">
                <mc:Choice xmlns:v="urn:schemas-microsoft-com:vml" Requires="v">
                  <p:oleObj spid="_x0000_s4348" name="Equation" r:id="rId18" imgW="1460160" imgH="431640" progId="Equation.DSMT4">
                    <p:embed/>
                  </p:oleObj>
                </mc:Choice>
                <mc:Fallback>
                  <p:oleObj name="Equation" r:id="rId18" imgW="1460160" imgH="431640" progId="Equation.DSMT4">
                    <p:embed/>
                    <p:pic>
                      <p:nvPicPr>
                        <p:cNvPr id="5" name="Object 5"/>
                        <p:cNvPicPr>
                          <a:picLocks noChangeAspect="1" noChangeArrowheads="1"/>
                        </p:cNvPicPr>
                        <p:nvPr/>
                      </p:nvPicPr>
                      <p:blipFill>
                        <a:blip r:embed="rId19"/>
                        <a:srcRect/>
                        <a:stretch>
                          <a:fillRect/>
                        </a:stretch>
                      </p:blipFill>
                      <p:spPr bwMode="auto">
                        <a:xfrm>
                          <a:off x="5204385" y="2482924"/>
                          <a:ext cx="2467432" cy="728428"/>
                        </a:xfrm>
                        <a:prstGeom prst="rect">
                          <a:avLst/>
                        </a:prstGeom>
                        <a:noFill/>
                      </p:spPr>
                    </p:pic>
                  </p:oleObj>
                </mc:Fallback>
              </mc:AlternateContent>
            </a:graphicData>
          </a:graphic>
        </p:graphicFrame>
        <p:sp>
          <p:nvSpPr>
            <p:cNvPr id="49" name="Text Box 6"/>
            <p:cNvSpPr txBox="1">
              <a:spLocks noChangeArrowheads="1"/>
            </p:cNvSpPr>
            <p:nvPr/>
          </p:nvSpPr>
          <p:spPr bwMode="auto">
            <a:xfrm>
              <a:off x="4461260" y="2103093"/>
              <a:ext cx="1833372" cy="369332"/>
            </a:xfrm>
            <a:prstGeom prst="rect">
              <a:avLst/>
            </a:prstGeom>
            <a:noFill/>
            <a:ln w="9525">
              <a:noFill/>
              <a:miter lim="800000"/>
              <a:headEnd/>
              <a:tailEnd/>
            </a:ln>
            <a:effectLst/>
          </p:spPr>
          <p:txBody>
            <a:bodyPr wrap="square">
              <a:spAutoFit/>
            </a:bodyPr>
            <a:lstStyle/>
            <a:p>
              <a:pPr algn="just">
                <a:spcBef>
                  <a:spcPct val="50000"/>
                </a:spcBef>
              </a:pPr>
              <a:r>
                <a:rPr lang="zh-CN" altLang="en-US" dirty="0">
                  <a:latin typeface="宋体" panose="02010600030101010101" pitchFamily="2" charset="-122"/>
                  <a:ea typeface="宋体" panose="02010600030101010101" pitchFamily="2" charset="-122"/>
                </a:rPr>
                <a:t>耦合波方程为</a:t>
              </a:r>
            </a:p>
          </p:txBody>
        </p:sp>
      </p:grpSp>
      <p:cxnSp>
        <p:nvCxnSpPr>
          <p:cNvPr id="53" name="直接连接符 52"/>
          <p:cNvCxnSpPr/>
          <p:nvPr/>
        </p:nvCxnSpPr>
        <p:spPr>
          <a:xfrm>
            <a:off x="4445708" y="659044"/>
            <a:ext cx="0" cy="308999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478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7452" y="0"/>
            <a:ext cx="8641080" cy="870751"/>
          </a:xfrm>
          <a:prstGeom prst="rect">
            <a:avLst/>
          </a:prstGeom>
        </p:spPr>
        <p:txBody>
          <a:bodyPr wrap="square">
            <a:spAutoFit/>
          </a:bodyPr>
          <a:lstStyle/>
          <a:p>
            <a:pPr>
              <a:lnSpc>
                <a:spcPct val="150000"/>
              </a:lnSpc>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分析材料中的色散与光纤中的色散有何共同点和不同点。 多模光纤和单模光纤中色散的主要来源是什么？</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32400" b="44134"/>
          <a:stretch/>
        </p:blipFill>
        <p:spPr>
          <a:xfrm>
            <a:off x="80886" y="1609344"/>
            <a:ext cx="9063114" cy="2834640"/>
          </a:xfrm>
          <a:prstGeom prst="rect">
            <a:avLst/>
          </a:prstGeom>
        </p:spPr>
      </p:pic>
    </p:spTree>
    <p:extLst>
      <p:ext uri="{BB962C8B-B14F-4D97-AF65-F5344CB8AC3E}">
        <p14:creationId xmlns:p14="http://schemas.microsoft.com/office/powerpoint/2010/main" val="208763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7452" y="0"/>
            <a:ext cx="8641080" cy="870751"/>
          </a:xfrm>
          <a:prstGeom prst="rect">
            <a:avLst/>
          </a:prstGeom>
        </p:spPr>
        <p:txBody>
          <a:bodyPr wrap="square">
            <a:spAutoFit/>
          </a:bodyPr>
          <a:lstStyle/>
          <a:p>
            <a:pPr>
              <a:lnSpc>
                <a:spcPct val="150000"/>
              </a:lnSpc>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5. </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考虑在光纤中输入一列幅度恒定为    的连续波</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若光纤在入射光波长上的色散为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β2, </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并忽略光纤损耗</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则光波在光纤中的传输方程为</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921" y="950468"/>
            <a:ext cx="2816479" cy="722884"/>
          </a:xfrm>
          <a:prstGeom prst="rect">
            <a:avLst/>
          </a:prstGeom>
          <a:noFill/>
          <a:ln>
            <a:noFill/>
          </a:ln>
        </p:spPr>
      </p:pic>
      <p:sp>
        <p:nvSpPr>
          <p:cNvPr id="9" name="矩形 8"/>
          <p:cNvSpPr/>
          <p:nvPr/>
        </p:nvSpPr>
        <p:spPr>
          <a:xfrm>
            <a:off x="187452" y="1673352"/>
            <a:ext cx="8641080" cy="507831"/>
          </a:xfrm>
          <a:prstGeom prst="rect">
            <a:avLst/>
          </a:prstGeom>
        </p:spPr>
        <p:txBody>
          <a:bodyPr wrap="square">
            <a:spAutoFit/>
          </a:bodyPr>
          <a:lstStyle/>
          <a:p>
            <a:pPr>
              <a:lnSpc>
                <a:spcPct val="150000"/>
              </a:lnSpc>
            </a:pPr>
            <a:r>
              <a:rPr lang="zh-CN"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其中</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β</a:t>
            </a:r>
            <a:r>
              <a:rPr lang="en-US" altLang="zh-CN"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z</a:t>
            </a:r>
            <a:r>
              <a:rPr lang="zh-CN"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。证明</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是上述方程满足初始条件</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的解</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0505" y="1777323"/>
            <a:ext cx="1807655" cy="403860"/>
          </a:xfrm>
          <a:prstGeom prst="rect">
            <a:avLst/>
          </a:prstGeom>
          <a:noFill/>
          <a:ln>
            <a:noFill/>
          </a:ln>
          <a:effectLst/>
        </p:spPr>
      </p:pic>
      <p:pic>
        <p:nvPicPr>
          <p:cNvPr id="11" name="图片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2737" y="1719951"/>
            <a:ext cx="1082231" cy="461232"/>
          </a:xfrm>
          <a:prstGeom prst="rect">
            <a:avLst/>
          </a:prstGeom>
          <a:noFill/>
          <a:ln>
            <a:noFill/>
          </a:ln>
          <a:effectLst/>
        </p:spPr>
      </p:pic>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56400" r="28519" b="30000"/>
          <a:stretch/>
        </p:blipFill>
        <p:spPr>
          <a:xfrm>
            <a:off x="0" y="2983784"/>
            <a:ext cx="8618220" cy="2185416"/>
          </a:xfrm>
          <a:prstGeom prst="rect">
            <a:avLst/>
          </a:prstGeom>
        </p:spPr>
      </p:pic>
    </p:spTree>
    <p:extLst>
      <p:ext uri="{BB962C8B-B14F-4D97-AF65-F5344CB8AC3E}">
        <p14:creationId xmlns:p14="http://schemas.microsoft.com/office/powerpoint/2010/main" val="514291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7452" y="0"/>
            <a:ext cx="8641080" cy="870751"/>
          </a:xfrm>
          <a:prstGeom prst="rect">
            <a:avLst/>
          </a:prstGeom>
        </p:spPr>
        <p:txBody>
          <a:bodyPr wrap="square">
            <a:spAutoFit/>
          </a:bodyPr>
          <a:lstStyle/>
          <a:p>
            <a:pPr>
              <a:lnSpc>
                <a:spcPct val="150000"/>
              </a:lnSpc>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6. </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目前光通信为什么采用以下三个波长：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λ1=0.85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μm</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λ2=1.31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μm</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λ3=1.55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μm</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光纤通信为什么向长波长、单模光纤方向发展？</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70133" r="2334" b="6133"/>
          <a:stretch/>
        </p:blipFill>
        <p:spPr>
          <a:xfrm>
            <a:off x="81331" y="1508760"/>
            <a:ext cx="9062669" cy="2935224"/>
          </a:xfrm>
          <a:prstGeom prst="rect">
            <a:avLst/>
          </a:prstGeom>
        </p:spPr>
      </p:pic>
    </p:spTree>
    <p:extLst>
      <p:ext uri="{BB962C8B-B14F-4D97-AF65-F5344CB8AC3E}">
        <p14:creationId xmlns:p14="http://schemas.microsoft.com/office/powerpoint/2010/main" val="941280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031" y="266885"/>
            <a:ext cx="8468907" cy="1238423"/>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5402" t="14643" b="29693"/>
          <a:stretch/>
        </p:blipFill>
        <p:spPr>
          <a:xfrm>
            <a:off x="849584" y="1968137"/>
            <a:ext cx="7557799" cy="3335382"/>
          </a:xfrm>
          <a:prstGeom prst="rect">
            <a:avLst/>
          </a:prstGeom>
        </p:spPr>
      </p:pic>
    </p:spTree>
    <p:extLst>
      <p:ext uri="{BB962C8B-B14F-4D97-AF65-F5344CB8AC3E}">
        <p14:creationId xmlns:p14="http://schemas.microsoft.com/office/powerpoint/2010/main" val="54293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46" y="348779"/>
            <a:ext cx="8649907" cy="1562318"/>
          </a:xfrm>
          <a:prstGeom prst="rect">
            <a:avLst/>
          </a:prstGeom>
        </p:spPr>
      </p:pic>
      <p:pic>
        <p:nvPicPr>
          <p:cNvPr id="9218" name="Picture 2" descr="3"/>
          <p:cNvPicPr>
            <a:picLocks noChangeAspect="1" noChangeArrowheads="1"/>
          </p:cNvPicPr>
          <p:nvPr/>
        </p:nvPicPr>
        <p:blipFill rotWithShape="1">
          <a:blip r:embed="rId3">
            <a:extLst>
              <a:ext uri="{28A0092B-C50C-407E-A947-70E740481C1C}">
                <a14:useLocalDpi xmlns:a14="http://schemas.microsoft.com/office/drawing/2010/main" val="0"/>
              </a:ext>
            </a:extLst>
          </a:blip>
          <a:srcRect t="48201" r="24203" b="37908"/>
          <a:stretch/>
        </p:blipFill>
        <p:spPr bwMode="auto">
          <a:xfrm>
            <a:off x="703142" y="2575560"/>
            <a:ext cx="7964148" cy="194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7731035" y="4121090"/>
            <a:ext cx="605245" cy="400110"/>
          </a:xfrm>
          <a:prstGeom prst="rect">
            <a:avLst/>
          </a:prstGeom>
          <a:noFill/>
        </p:spPr>
        <p:txBody>
          <a:bodyPr wrap="square" rtlCol="0">
            <a:spAutoFit/>
          </a:bodyPr>
          <a:lstStyle/>
          <a:p>
            <a:r>
              <a:rPr lang="en-US" altLang="zh-CN" sz="2000" dirty="0">
                <a:solidFill>
                  <a:srgbClr val="FF0000"/>
                </a:solidFill>
              </a:rPr>
              <a:t>×2</a:t>
            </a:r>
            <a:endParaRPr lang="zh-CN" altLang="en-US" sz="2000" dirty="0">
              <a:solidFill>
                <a:srgbClr val="FF0000"/>
              </a:solidFill>
            </a:endParaRPr>
          </a:p>
        </p:txBody>
      </p:sp>
    </p:spTree>
    <p:extLst>
      <p:ext uri="{BB962C8B-B14F-4D97-AF65-F5344CB8AC3E}">
        <p14:creationId xmlns:p14="http://schemas.microsoft.com/office/powerpoint/2010/main" val="396697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790" y="292453"/>
            <a:ext cx="8592749" cy="3381847"/>
          </a:xfrm>
          <a:prstGeom prst="rect">
            <a:avLst/>
          </a:prstGeom>
        </p:spPr>
      </p:pic>
      <p:pic>
        <p:nvPicPr>
          <p:cNvPr id="4098" name="Picture 2" descr="3"/>
          <p:cNvPicPr>
            <a:picLocks noChangeAspect="1" noChangeArrowheads="1"/>
          </p:cNvPicPr>
          <p:nvPr/>
        </p:nvPicPr>
        <p:blipFill rotWithShape="1">
          <a:blip r:embed="rId3">
            <a:extLst>
              <a:ext uri="{28A0092B-C50C-407E-A947-70E740481C1C}">
                <a14:useLocalDpi xmlns:a14="http://schemas.microsoft.com/office/drawing/2010/main" val="0"/>
              </a:ext>
            </a:extLst>
          </a:blip>
          <a:srcRect t="62340" b="6156"/>
          <a:stretch/>
        </p:blipFill>
        <p:spPr bwMode="auto">
          <a:xfrm>
            <a:off x="1125785" y="3674300"/>
            <a:ext cx="7342779" cy="308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4BF55B99-ED26-41FC-8883-E1EC78EF313C}"/>
              </a:ext>
            </a:extLst>
          </p:cNvPr>
          <p:cNvSpPr txBox="1"/>
          <p:nvPr/>
        </p:nvSpPr>
        <p:spPr>
          <a:xfrm>
            <a:off x="2286000" y="3244334"/>
            <a:ext cx="4572000" cy="369332"/>
          </a:xfrm>
          <a:prstGeom prst="rect">
            <a:avLst/>
          </a:prstGeom>
          <a:noFill/>
        </p:spPr>
        <p:txBody>
          <a:bodyPr wrap="square">
            <a:spAutoFit/>
          </a:bodyPr>
          <a:lstStyle/>
          <a:p>
            <a:r>
              <a:rPr lang="zh-CN" altLang="en-US" dirty="0"/>
              <a:t>χ</a:t>
            </a:r>
          </a:p>
        </p:txBody>
      </p:sp>
    </p:spTree>
    <p:extLst>
      <p:ext uri="{BB962C8B-B14F-4D97-AF65-F5344CB8AC3E}">
        <p14:creationId xmlns:p14="http://schemas.microsoft.com/office/powerpoint/2010/main" val="3141637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4"/>
          <p:cNvPicPr>
            <a:picLocks noChangeAspect="1" noChangeArrowheads="1"/>
          </p:cNvPicPr>
          <p:nvPr/>
        </p:nvPicPr>
        <p:blipFill rotWithShape="1">
          <a:blip r:embed="rId2">
            <a:extLst>
              <a:ext uri="{28A0092B-C50C-407E-A947-70E740481C1C}">
                <a14:useLocalDpi xmlns:a14="http://schemas.microsoft.com/office/drawing/2010/main" val="0"/>
              </a:ext>
            </a:extLst>
          </a:blip>
          <a:srcRect l="4869" t="11241" r="2048" b="38156"/>
          <a:stretch/>
        </p:blipFill>
        <p:spPr bwMode="auto">
          <a:xfrm>
            <a:off x="705394" y="670560"/>
            <a:ext cx="7871119" cy="570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6207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460" y="-8483"/>
            <a:ext cx="8641080" cy="1704569"/>
          </a:xfrm>
          <a:prstGeom prst="rect">
            <a:avLst/>
          </a:prstGeom>
        </p:spPr>
        <p:txBody>
          <a:bodyPr wrap="square">
            <a:spAutoFit/>
          </a:bodyPr>
          <a:lstStyle/>
          <a:p>
            <a:pPr algn="just">
              <a:lnSpc>
                <a:spcPct val="150000"/>
              </a:lnSpc>
              <a:spcAft>
                <a:spcPts val="0"/>
              </a:spcAft>
            </a:pPr>
            <a:r>
              <a:rPr lang="en-US" altLang="zh-CN" kern="100" dirty="0">
                <a:latin typeface="Times New Roman" panose="02020603050405020304" pitchFamily="18" charset="0"/>
                <a:ea typeface="宋体" panose="02010600030101010101" pitchFamily="2" charset="-122"/>
              </a:rPr>
              <a:t>2. </a:t>
            </a:r>
            <a:r>
              <a:rPr lang="zh-CN" altLang="zh-CN" kern="100" dirty="0">
                <a:latin typeface="Times New Roman" panose="02020603050405020304" pitchFamily="18" charset="0"/>
                <a:ea typeface="宋体" panose="02010600030101010101" pitchFamily="2" charset="-122"/>
              </a:rPr>
              <a:t>试证明外加直流电场</a:t>
            </a:r>
            <a:r>
              <a:rPr lang="en-US" altLang="zh-CN" kern="100" dirty="0" err="1">
                <a:latin typeface="Times New Roman" panose="02020603050405020304" pitchFamily="18" charset="0"/>
                <a:ea typeface="宋体" panose="02010600030101010101" pitchFamily="2" charset="-122"/>
              </a:rPr>
              <a:t>E</a:t>
            </a:r>
            <a:r>
              <a:rPr lang="en-US" altLang="zh-CN" kern="100" baseline="-25000" dirty="0" err="1">
                <a:latin typeface="Times New Roman" panose="02020603050405020304" pitchFamily="18" charset="0"/>
                <a:ea typeface="宋体" panose="02010600030101010101" pitchFamily="2" charset="-122"/>
              </a:rPr>
              <a:t>y</a:t>
            </a:r>
            <a:r>
              <a:rPr lang="en-US" altLang="zh-CN" kern="100" dirty="0">
                <a:latin typeface="Times New Roman" panose="02020603050405020304" pitchFamily="18" charset="0"/>
                <a:ea typeface="宋体" panose="02010600030101010101" pitchFamily="2" charset="-122"/>
              </a:rPr>
              <a:t>=E</a:t>
            </a:r>
            <a:r>
              <a:rPr lang="en-US" altLang="zh-CN" kern="100" baseline="-25000" dirty="0">
                <a:latin typeface="Times New Roman" panose="02020603050405020304" pitchFamily="18" charset="0"/>
                <a:ea typeface="宋体" panose="02010600030101010101" pitchFamily="2" charset="-122"/>
              </a:rPr>
              <a:t>0j</a:t>
            </a:r>
            <a:r>
              <a:rPr lang="zh-CN" altLang="zh-CN" kern="100" dirty="0">
                <a:latin typeface="Times New Roman" panose="02020603050405020304" pitchFamily="18" charset="0"/>
                <a:ea typeface="宋体" panose="02010600030101010101" pitchFamily="2" charset="-122"/>
              </a:rPr>
              <a:t>的</a:t>
            </a:r>
            <a:r>
              <a:rPr lang="en-US" altLang="zh-CN" kern="100" dirty="0">
                <a:latin typeface="Times New Roman" panose="02020603050405020304" pitchFamily="18" charset="0"/>
                <a:ea typeface="宋体" panose="02010600030101010101" pitchFamily="2" charset="-122"/>
              </a:rPr>
              <a:t>KDP</a:t>
            </a:r>
            <a:r>
              <a:rPr lang="zh-CN" altLang="zh-CN" kern="100" dirty="0">
                <a:latin typeface="Times New Roman" panose="02020603050405020304" pitchFamily="18" charset="0"/>
                <a:ea typeface="宋体" panose="02010600030101010101" pitchFamily="2" charset="-122"/>
              </a:rPr>
              <a:t>晶体</a:t>
            </a:r>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宋体" panose="02010600030101010101" pitchFamily="2" charset="-122"/>
              </a:rPr>
              <a:t>光波在</a:t>
            </a:r>
            <a:r>
              <a:rPr lang="en-US" altLang="zh-CN" kern="100" dirty="0" err="1">
                <a:latin typeface="Times New Roman" panose="02020603050405020304" pitchFamily="18" charset="0"/>
                <a:ea typeface="宋体" panose="02010600030101010101" pitchFamily="2" charset="-122"/>
              </a:rPr>
              <a:t>zox</a:t>
            </a:r>
            <a:r>
              <a:rPr lang="zh-CN" altLang="zh-CN" kern="100" dirty="0">
                <a:latin typeface="Times New Roman" panose="02020603050405020304" pitchFamily="18" charset="0"/>
                <a:ea typeface="宋体" panose="02010600030101010101" pitchFamily="2" charset="-122"/>
              </a:rPr>
              <a:t>面内、与</a:t>
            </a:r>
            <a:r>
              <a:rPr lang="en-US" altLang="zh-CN" kern="100" dirty="0">
                <a:latin typeface="Times New Roman" panose="02020603050405020304" pitchFamily="18" charset="0"/>
                <a:ea typeface="宋体" panose="02010600030101010101" pitchFamily="2" charset="-122"/>
              </a:rPr>
              <a:t>x</a:t>
            </a:r>
            <a:r>
              <a:rPr lang="zh-CN" altLang="zh-CN" kern="100" dirty="0">
                <a:latin typeface="Times New Roman" panose="02020603050405020304" pitchFamily="18" charset="0"/>
                <a:ea typeface="宋体" panose="02010600030101010101" pitchFamily="2" charset="-122"/>
              </a:rPr>
              <a:t>轴成</a:t>
            </a:r>
            <a:r>
              <a:rPr lang="en-US" altLang="zh-CN" kern="100" dirty="0">
                <a:latin typeface="Times New Roman" panose="02020603050405020304" pitchFamily="18" charset="0"/>
                <a:ea typeface="宋体" panose="02010600030101010101" pitchFamily="2" charset="-122"/>
              </a:rPr>
              <a:t>45°</a:t>
            </a:r>
            <a:r>
              <a:rPr lang="zh-CN" altLang="zh-CN" kern="100" dirty="0">
                <a:latin typeface="Times New Roman" panose="02020603050405020304" pitchFamily="18" charset="0"/>
                <a:ea typeface="宋体" panose="02010600030101010101" pitchFamily="2" charset="-122"/>
              </a:rPr>
              <a:t>方向传播时的电光延迟为下式。其中</a:t>
            </a:r>
            <a:r>
              <a:rPr lang="en-US" altLang="zh-CN" i="1" kern="100" dirty="0">
                <a:latin typeface="Times New Roman" panose="02020603050405020304" pitchFamily="18" charset="0"/>
                <a:ea typeface="宋体" panose="02010600030101010101" pitchFamily="2" charset="-122"/>
              </a:rPr>
              <a:t>l</a:t>
            </a:r>
            <a:r>
              <a:rPr lang="zh-CN" altLang="zh-CN" kern="100" dirty="0">
                <a:latin typeface="Times New Roman" panose="02020603050405020304" pitchFamily="18" charset="0"/>
                <a:ea typeface="宋体" panose="02010600030101010101" pitchFamily="2" charset="-122"/>
              </a:rPr>
              <a:t>为沿光传播方向上的晶体长度</a:t>
            </a:r>
            <a:r>
              <a:rPr lang="en-US" altLang="zh-CN" kern="100" dirty="0">
                <a:latin typeface="Times New Roman" panose="02020603050405020304" pitchFamily="18" charset="0"/>
                <a:ea typeface="宋体" panose="02010600030101010101" pitchFamily="2" charset="-122"/>
              </a:rPr>
              <a:t>, </a:t>
            </a:r>
            <a:r>
              <a:rPr lang="en-US" altLang="zh-CN" i="1" kern="100" dirty="0">
                <a:latin typeface="Times New Roman" panose="02020603050405020304" pitchFamily="18" charset="0"/>
                <a:ea typeface="宋体" panose="02010600030101010101" pitchFamily="2" charset="-122"/>
              </a:rPr>
              <a:t>d</a:t>
            </a:r>
            <a:r>
              <a:rPr lang="zh-CN" altLang="zh-CN" kern="100" dirty="0">
                <a:latin typeface="Times New Roman" panose="02020603050405020304" pitchFamily="18" charset="0"/>
                <a:ea typeface="宋体" panose="02010600030101010101" pitchFamily="2" charset="-122"/>
              </a:rPr>
              <a:t>为沿外加电场的晶体厚度</a:t>
            </a:r>
            <a:r>
              <a:rPr lang="en-US" altLang="zh-CN" kern="100" dirty="0">
                <a:latin typeface="Times New Roman" panose="02020603050405020304" pitchFamily="18" charset="0"/>
                <a:ea typeface="宋体" panose="02010600030101010101" pitchFamily="2" charset="-122"/>
              </a:rPr>
              <a:t>, </a:t>
            </a:r>
            <a:r>
              <a:rPr lang="en-US" altLang="zh-CN" i="1" kern="100" dirty="0" err="1">
                <a:latin typeface="Times New Roman" panose="02020603050405020304" pitchFamily="18" charset="0"/>
                <a:ea typeface="宋体" panose="02010600030101010101" pitchFamily="2" charset="-122"/>
              </a:rPr>
              <a:t>U</a:t>
            </a:r>
            <a:r>
              <a:rPr lang="en-US" altLang="zh-CN" i="1" kern="100" baseline="-25000" dirty="0" err="1">
                <a:latin typeface="Times New Roman" panose="02020603050405020304" pitchFamily="18" charset="0"/>
                <a:ea typeface="宋体" panose="02010600030101010101" pitchFamily="2" charset="-122"/>
              </a:rPr>
              <a:t>y</a:t>
            </a:r>
            <a:r>
              <a:rPr lang="zh-CN" altLang="zh-CN" kern="100" dirty="0">
                <a:latin typeface="Times New Roman" panose="02020603050405020304" pitchFamily="18" charset="0"/>
                <a:ea typeface="宋体" panose="02010600030101010101" pitchFamily="2" charset="-122"/>
              </a:rPr>
              <a:t>为外加电压。</a:t>
            </a:r>
            <a:endParaRPr lang="en-US" altLang="zh-CN" kern="100" dirty="0">
              <a:latin typeface="Times New Roman" panose="02020603050405020304" pitchFamily="18" charset="0"/>
              <a:ea typeface="宋体" panose="02010600030101010101" pitchFamily="2" charset="-122"/>
            </a:endParaRPr>
          </a:p>
          <a:p>
            <a:pPr algn="just">
              <a:lnSpc>
                <a:spcPct val="150000"/>
              </a:lnSpc>
              <a:spcAft>
                <a:spcPts val="0"/>
              </a:spcAft>
            </a:pPr>
            <a:endParaRPr lang="zh-CN" altLang="zh-CN" kern="100" dirty="0">
              <a:latin typeface="Times New Roman" panose="02020603050405020304" pitchFamily="18" charset="0"/>
              <a:ea typeface="宋体" panose="02010600030101010101"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97268059"/>
              </p:ext>
            </p:extLst>
          </p:nvPr>
        </p:nvGraphicFramePr>
        <p:xfrm>
          <a:off x="1303211" y="1348677"/>
          <a:ext cx="6022347" cy="1037907"/>
        </p:xfrm>
        <a:graphic>
          <a:graphicData uri="http://schemas.openxmlformats.org/presentationml/2006/ole">
            <mc:AlternateContent xmlns:mc="http://schemas.openxmlformats.org/markup-compatibility/2006">
              <mc:Choice xmlns:v="urn:schemas-microsoft-com:vml" Requires="v">
                <p:oleObj spid="_x0000_s1127" name="Equation" r:id="rId3" imgW="3238200" imgH="558720" progId="Equation.DSMT4">
                  <p:embed/>
                </p:oleObj>
              </mc:Choice>
              <mc:Fallback>
                <p:oleObj name="Equation" r:id="rId3" imgW="3238200" imgH="558720"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211" y="1348677"/>
                        <a:ext cx="6022347" cy="1037907"/>
                      </a:xfrm>
                      <a:prstGeom prst="rect">
                        <a:avLst/>
                      </a:prstGeom>
                      <a:noFill/>
                      <a:ln>
                        <a:noFill/>
                      </a:ln>
                    </p:spPr>
                  </p:pic>
                </p:oleObj>
              </mc:Fallback>
            </mc:AlternateContent>
          </a:graphicData>
        </a:graphic>
      </p:graphicFrame>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245" t="38267" r="1245" b="7466"/>
          <a:stretch/>
        </p:blipFill>
        <p:spPr>
          <a:xfrm>
            <a:off x="264667" y="997610"/>
            <a:ext cx="8099433" cy="5860390"/>
          </a:xfrm>
          <a:prstGeom prst="rect">
            <a:avLst/>
          </a:prstGeom>
        </p:spPr>
      </p:pic>
    </p:spTree>
    <p:extLst>
      <p:ext uri="{BB962C8B-B14F-4D97-AF65-F5344CB8AC3E}">
        <p14:creationId xmlns:p14="http://schemas.microsoft.com/office/powerpoint/2010/main" val="305205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09" y="100022"/>
            <a:ext cx="4191622" cy="6640412"/>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4413865" y="100022"/>
            <a:ext cx="4372441" cy="6640412"/>
          </a:xfrm>
          <a:prstGeom prst="rect">
            <a:avLst/>
          </a:prstGeom>
        </p:spPr>
      </p:pic>
    </p:spTree>
    <p:extLst>
      <p:ext uri="{BB962C8B-B14F-4D97-AF65-F5344CB8AC3E}">
        <p14:creationId xmlns:p14="http://schemas.microsoft.com/office/powerpoint/2010/main" val="2269463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8873"/>
          <a:stretch/>
        </p:blipFill>
        <p:spPr>
          <a:xfrm>
            <a:off x="165463" y="132234"/>
            <a:ext cx="4369291" cy="6390486"/>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8669"/>
          <a:stretch/>
        </p:blipFill>
        <p:spPr>
          <a:xfrm>
            <a:off x="4641668" y="132234"/>
            <a:ext cx="4379087" cy="639048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9245"/>
            <a:ext cx="9144000" cy="3479509"/>
          </a:xfrm>
          <a:prstGeom prst="rect">
            <a:avLst/>
          </a:prstGeom>
        </p:spPr>
      </p:pic>
    </p:spTree>
    <p:extLst>
      <p:ext uri="{BB962C8B-B14F-4D97-AF65-F5344CB8AC3E}">
        <p14:creationId xmlns:p14="http://schemas.microsoft.com/office/powerpoint/2010/main" val="335590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r="10916"/>
          <a:stretch/>
        </p:blipFill>
        <p:spPr>
          <a:xfrm>
            <a:off x="121920" y="123525"/>
            <a:ext cx="4317892" cy="6460155"/>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9486"/>
          <a:stretch/>
        </p:blipFill>
        <p:spPr>
          <a:xfrm>
            <a:off x="4519748" y="123525"/>
            <a:ext cx="4387215" cy="6460155"/>
          </a:xfrm>
          <a:prstGeom prst="rect">
            <a:avLst/>
          </a:prstGeom>
        </p:spPr>
      </p:pic>
    </p:spTree>
    <p:extLst>
      <p:ext uri="{BB962C8B-B14F-4D97-AF65-F5344CB8AC3E}">
        <p14:creationId xmlns:p14="http://schemas.microsoft.com/office/powerpoint/2010/main" val="1753210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87" y="262526"/>
            <a:ext cx="8273318" cy="3560537"/>
          </a:xfrm>
          <a:prstGeom prst="rect">
            <a:avLst/>
          </a:prstGeom>
        </p:spPr>
      </p:pic>
      <p:pic>
        <p:nvPicPr>
          <p:cNvPr id="1034" name="Picture 10" descr="微信图片_2022041319151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7367"/>
          <a:stretch/>
        </p:blipFill>
        <p:spPr bwMode="auto">
          <a:xfrm>
            <a:off x="1067209" y="3999955"/>
            <a:ext cx="7112602" cy="214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280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8" name="Text Box 4"/>
          <p:cNvSpPr txBox="1">
            <a:spLocks noChangeArrowheads="1"/>
          </p:cNvSpPr>
          <p:nvPr/>
        </p:nvSpPr>
        <p:spPr bwMode="auto">
          <a:xfrm>
            <a:off x="395536" y="178699"/>
            <a:ext cx="4000528" cy="519119"/>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负单轴晶体</a:t>
            </a:r>
            <a:r>
              <a:rPr kumimoji="0" lang="en-US"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a:t>
            </a: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类位相匹配</a:t>
            </a:r>
          </a:p>
        </p:txBody>
      </p:sp>
      <p:graphicFrame>
        <p:nvGraphicFramePr>
          <p:cNvPr id="84994" name="Object 5"/>
          <p:cNvGraphicFramePr>
            <a:graphicFrameLocks noChangeAspect="1"/>
          </p:cNvGraphicFramePr>
          <p:nvPr/>
        </p:nvGraphicFramePr>
        <p:xfrm>
          <a:off x="4500562" y="285728"/>
          <a:ext cx="1745331" cy="427919"/>
        </p:xfrm>
        <a:graphic>
          <a:graphicData uri="http://schemas.openxmlformats.org/presentationml/2006/ole">
            <mc:AlternateContent xmlns:mc="http://schemas.openxmlformats.org/markup-compatibility/2006">
              <mc:Choice xmlns:v="urn:schemas-microsoft-com:vml" Requires="v">
                <p:oleObj spid="_x0000_s3260" name="Equation" r:id="rId3" imgW="622030" imgH="152334" progId="">
                  <p:embed/>
                </p:oleObj>
              </mc:Choice>
              <mc:Fallback>
                <p:oleObj name="Equation" r:id="rId3" imgW="622030" imgH="152334" progId="">
                  <p:embed/>
                  <p:pic>
                    <p:nvPicPr>
                      <p:cNvPr id="8499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2" y="285728"/>
                        <a:ext cx="1745331" cy="4279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6" name="Object 7"/>
          <p:cNvGraphicFramePr>
            <a:graphicFrameLocks noChangeAspect="1"/>
          </p:cNvGraphicFramePr>
          <p:nvPr/>
        </p:nvGraphicFramePr>
        <p:xfrm>
          <a:off x="222506" y="1764513"/>
          <a:ext cx="8720703" cy="4154498"/>
        </p:xfrm>
        <a:graphic>
          <a:graphicData uri="http://schemas.openxmlformats.org/presentationml/2006/ole">
            <mc:AlternateContent xmlns:mc="http://schemas.openxmlformats.org/markup-compatibility/2006">
              <mc:Choice xmlns:v="urn:schemas-microsoft-com:vml" Requires="v">
                <p:oleObj spid="_x0000_s3261" name="Equation" r:id="rId5" imgW="6045200" imgH="2667000" progId="">
                  <p:embed/>
                </p:oleObj>
              </mc:Choice>
              <mc:Fallback>
                <p:oleObj name="Equation" r:id="rId5" imgW="6045200" imgH="2667000" progId="">
                  <p:embed/>
                  <p:pic>
                    <p:nvPicPr>
                      <p:cNvPr id="8499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506" y="1764513"/>
                        <a:ext cx="8720703" cy="41544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nvGraphicFramePr>
        <p:xfrm>
          <a:off x="2955790" y="805087"/>
          <a:ext cx="2591613" cy="613803"/>
        </p:xfrm>
        <a:graphic>
          <a:graphicData uri="http://schemas.openxmlformats.org/presentationml/2006/ole">
            <mc:AlternateContent xmlns:mc="http://schemas.openxmlformats.org/markup-compatibility/2006">
              <mc:Choice xmlns:v="urn:schemas-microsoft-com:vml" Requires="v">
                <p:oleObj spid="_x0000_s3262" name="Equation" r:id="rId7" imgW="1930320" imgH="457200" progId="Equation.DSMT4">
                  <p:embed/>
                </p:oleObj>
              </mc:Choice>
              <mc:Fallback>
                <p:oleObj name="Equation" r:id="rId7" imgW="1930320" imgH="457200" progId="Equation.DSMT4">
                  <p:embed/>
                  <p:pic>
                    <p:nvPicPr>
                      <p:cNvPr id="2" name="对象 1"/>
                      <p:cNvPicPr/>
                      <p:nvPr/>
                    </p:nvPicPr>
                    <p:blipFill>
                      <a:blip r:embed="rId8"/>
                      <a:stretch>
                        <a:fillRect/>
                      </a:stretch>
                    </p:blipFill>
                    <p:spPr>
                      <a:xfrm>
                        <a:off x="2955790" y="805087"/>
                        <a:ext cx="2591613" cy="613803"/>
                      </a:xfrm>
                      <a:prstGeom prst="rect">
                        <a:avLst/>
                      </a:prstGeom>
                    </p:spPr>
                  </p:pic>
                </p:oleObj>
              </mc:Fallback>
            </mc:AlternateContent>
          </a:graphicData>
        </a:graphic>
      </p:graphicFrame>
    </p:spTree>
    <p:extLst>
      <p:ext uri="{BB962C8B-B14F-4D97-AF65-F5344CB8AC3E}">
        <p14:creationId xmlns:p14="http://schemas.microsoft.com/office/powerpoint/2010/main" val="298726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微信图片_202204131915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633" b="57549"/>
          <a:stretch/>
        </p:blipFill>
        <p:spPr bwMode="auto">
          <a:xfrm>
            <a:off x="143084" y="3814353"/>
            <a:ext cx="8857831" cy="234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4550"/>
            <a:ext cx="9144000" cy="2150501"/>
          </a:xfrm>
          <a:prstGeom prst="rect">
            <a:avLst/>
          </a:prstGeom>
        </p:spPr>
      </p:pic>
      <p:sp>
        <p:nvSpPr>
          <p:cNvPr id="3" name="文本框 2"/>
          <p:cNvSpPr txBox="1"/>
          <p:nvPr/>
        </p:nvSpPr>
        <p:spPr>
          <a:xfrm>
            <a:off x="4942116" y="5490754"/>
            <a:ext cx="418010" cy="369332"/>
          </a:xfrm>
          <a:prstGeom prst="rect">
            <a:avLst/>
          </a:prstGeom>
          <a:noFill/>
        </p:spPr>
        <p:txBody>
          <a:bodyPr wrap="square" rtlCol="0">
            <a:spAutoFit/>
          </a:bodyPr>
          <a:lstStyle/>
          <a:p>
            <a:r>
              <a:rPr lang="en-US" altLang="zh-CN" dirty="0">
                <a:solidFill>
                  <a:srgbClr val="FF0000"/>
                </a:solidFill>
              </a:rPr>
              <a:t>±</a:t>
            </a:r>
            <a:endParaRPr lang="zh-CN" altLang="en-US" dirty="0">
              <a:solidFill>
                <a:srgbClr val="FF0000"/>
              </a:solidFill>
            </a:endParaRPr>
          </a:p>
        </p:txBody>
      </p:sp>
      <p:sp>
        <p:nvSpPr>
          <p:cNvPr id="6" name="文本框 5"/>
          <p:cNvSpPr txBox="1"/>
          <p:nvPr/>
        </p:nvSpPr>
        <p:spPr>
          <a:xfrm>
            <a:off x="5360126" y="5490754"/>
            <a:ext cx="418010" cy="369332"/>
          </a:xfrm>
          <a:prstGeom prst="rect">
            <a:avLst/>
          </a:prstGeom>
          <a:noFill/>
        </p:spPr>
        <p:txBody>
          <a:bodyPr wrap="square" rtlCol="0">
            <a:spAutoFit/>
          </a:bodyPr>
          <a:lstStyle/>
          <a:p>
            <a:r>
              <a:rPr lang="en-US" altLang="zh-CN" dirty="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4293783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39" y="345979"/>
            <a:ext cx="8658494" cy="82097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3796" t="16127" b="21397"/>
          <a:stretch/>
        </p:blipFill>
        <p:spPr>
          <a:xfrm>
            <a:off x="1725779" y="1262742"/>
            <a:ext cx="5805413" cy="5024847"/>
          </a:xfrm>
          <a:prstGeom prst="rect">
            <a:avLst/>
          </a:prstGeom>
        </p:spPr>
      </p:pic>
    </p:spTree>
    <p:extLst>
      <p:ext uri="{BB962C8B-B14F-4D97-AF65-F5344CB8AC3E}">
        <p14:creationId xmlns:p14="http://schemas.microsoft.com/office/powerpoint/2010/main" val="4038735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460" y="-8483"/>
            <a:ext cx="8641080" cy="870751"/>
          </a:xfrm>
          <a:prstGeom prst="rect">
            <a:avLst/>
          </a:prstGeom>
        </p:spPr>
        <p:txBody>
          <a:bodyPr wrap="square">
            <a:spAutoFit/>
          </a:bodyPr>
          <a:lstStyle/>
          <a:p>
            <a:pPr algn="just">
              <a:lnSpc>
                <a:spcPct val="150000"/>
              </a:lnSpc>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5.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试证明</a:t>
            </a:r>
            <a:r>
              <a:rPr lang="en-US" altLang="zh-CN"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如果二次谐波产生过程的基频光</a:t>
            </a:r>
            <a:r>
              <a:rPr lang="en-US" altLang="zh-CN" kern="100" dirty="0">
                <a:latin typeface="Times New Roman" panose="02020603050405020304" pitchFamily="18" charset="0"/>
                <a:ea typeface="宋体" panose="02010600030101010101" pitchFamily="2" charset="-122"/>
                <a:cs typeface="宋体" panose="02010600030101010101" pitchFamily="2" charset="-122"/>
              </a:rPr>
              <a:t>ω</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是寻常光</a:t>
            </a:r>
            <a:r>
              <a:rPr lang="en-US" altLang="zh-CN"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倍频光</a:t>
            </a:r>
            <a:r>
              <a:rPr lang="en-US" altLang="zh-CN" kern="100" dirty="0">
                <a:latin typeface="Times New Roman" panose="02020603050405020304" pitchFamily="18" charset="0"/>
                <a:ea typeface="宋体" panose="02010600030101010101" pitchFamily="2" charset="-122"/>
                <a:cs typeface="宋体" panose="02010600030101010101" pitchFamily="2" charset="-122"/>
              </a:rPr>
              <a:t>2ω</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是非常光</a:t>
            </a:r>
            <a:r>
              <a:rPr lang="en-US" altLang="zh-CN"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θm</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是其相位匹配角</a:t>
            </a:r>
            <a:r>
              <a:rPr lang="en-US" altLang="zh-CN"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则有</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902" y="699707"/>
            <a:ext cx="7341598" cy="101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13734" r="16618" b="58533"/>
          <a:stretch/>
        </p:blipFill>
        <p:spPr>
          <a:xfrm>
            <a:off x="251460" y="2084832"/>
            <a:ext cx="8350758" cy="3703320"/>
          </a:xfrm>
          <a:prstGeom prst="rect">
            <a:avLst/>
          </a:prstGeom>
        </p:spPr>
      </p:pic>
    </p:spTree>
    <p:extLst>
      <p:ext uri="{BB962C8B-B14F-4D97-AF65-F5344CB8AC3E}">
        <p14:creationId xmlns:p14="http://schemas.microsoft.com/office/powerpoint/2010/main" val="2408020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460" y="-8483"/>
            <a:ext cx="8641080" cy="870751"/>
          </a:xfrm>
          <a:prstGeom prst="rect">
            <a:avLst/>
          </a:prstGeom>
        </p:spPr>
        <p:txBody>
          <a:bodyPr wrap="square">
            <a:spAutoFit/>
          </a:bodyPr>
          <a:lstStyle/>
          <a:p>
            <a:pPr algn="just">
              <a:lnSpc>
                <a:spcPct val="150000"/>
              </a:lnSpc>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6. </a:t>
            </a:r>
            <a:r>
              <a:rPr lang="zh-CN" altLang="en-US" kern="100" dirty="0">
                <a:latin typeface="Times New Roman" panose="02020603050405020304" pitchFamily="18" charset="0"/>
                <a:ea typeface="宋体" panose="02010600030101010101" pitchFamily="2" charset="-122"/>
                <a:cs typeface="宋体" panose="02010600030101010101" pitchFamily="2" charset="-122"/>
              </a:rPr>
              <a:t>参量振荡器可以看作是一种新型的激光器，利用它可以实现频率的调谐输出， 请以负单轴</a:t>
            </a:r>
            <a:r>
              <a:rPr lang="en-US" altLang="zh-CN" kern="100" dirty="0">
                <a:latin typeface="Times New Roman" panose="02020603050405020304" pitchFamily="18" charset="0"/>
                <a:ea typeface="宋体" panose="02010600030101010101" pitchFamily="2" charset="-122"/>
                <a:cs typeface="宋体" panose="02010600030101010101" pitchFamily="2" charset="-122"/>
              </a:rPr>
              <a:t>II</a:t>
            </a:r>
            <a:r>
              <a:rPr lang="zh-CN" altLang="en-US" kern="100" dirty="0">
                <a:latin typeface="Times New Roman" panose="02020603050405020304" pitchFamily="18" charset="0"/>
                <a:ea typeface="宋体" panose="02010600030101010101" pitchFamily="2" charset="-122"/>
                <a:cs typeface="宋体" panose="02010600030101010101" pitchFamily="2" charset="-122"/>
              </a:rPr>
              <a:t>类晶体为例，分析角度调谐输出。</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40667" b="17333"/>
          <a:stretch/>
        </p:blipFill>
        <p:spPr>
          <a:xfrm>
            <a:off x="130628" y="1170432"/>
            <a:ext cx="8882743" cy="4974336"/>
          </a:xfrm>
          <a:prstGeom prst="rect">
            <a:avLst/>
          </a:prstGeom>
        </p:spPr>
      </p:pic>
    </p:spTree>
    <p:extLst>
      <p:ext uri="{BB962C8B-B14F-4D97-AF65-F5344CB8AC3E}">
        <p14:creationId xmlns:p14="http://schemas.microsoft.com/office/powerpoint/2010/main" val="3412444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460" y="-8483"/>
            <a:ext cx="8641080" cy="870751"/>
          </a:xfrm>
          <a:prstGeom prst="rect">
            <a:avLst/>
          </a:prstGeom>
        </p:spPr>
        <p:txBody>
          <a:bodyPr wrap="square">
            <a:spAutoFit/>
          </a:bodyPr>
          <a:lstStyle/>
          <a:p>
            <a:pPr algn="just">
              <a:lnSpc>
                <a:spcPct val="150000"/>
              </a:lnSpc>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7. </a:t>
            </a:r>
            <a:r>
              <a:rPr lang="zh-CN" altLang="en-US" kern="100" dirty="0">
                <a:latin typeface="Times New Roman" panose="02020603050405020304" pitchFamily="18" charset="0"/>
                <a:ea typeface="宋体" panose="02010600030101010101" pitchFamily="2" charset="-122"/>
                <a:cs typeface="宋体" panose="02010600030101010101" pitchFamily="2" charset="-122"/>
              </a:rPr>
              <a:t>请以负单轴晶体为例，按以下条件分别推导</a:t>
            </a:r>
            <a:r>
              <a:rPr lang="en-US" altLang="zh-CN" kern="100" dirty="0">
                <a:latin typeface="Times New Roman" panose="02020603050405020304" pitchFamily="18" charset="0"/>
                <a:ea typeface="宋体" panose="02010600030101010101" pitchFamily="2" charset="-122"/>
                <a:cs typeface="宋体" panose="02010600030101010101" pitchFamily="2" charset="-122"/>
              </a:rPr>
              <a:t>I</a:t>
            </a:r>
            <a:r>
              <a:rPr lang="zh-CN" altLang="en-US" kern="100" dirty="0">
                <a:latin typeface="Times New Roman" panose="02020603050405020304" pitchFamily="18" charset="0"/>
                <a:ea typeface="宋体" panose="02010600030101010101" pitchFamily="2" charset="-122"/>
                <a:cs typeface="宋体" panose="02010600030101010101" pitchFamily="2" charset="-122"/>
              </a:rPr>
              <a:t>型和</a:t>
            </a:r>
            <a:r>
              <a:rPr lang="en-US" altLang="zh-CN" kern="100" dirty="0">
                <a:latin typeface="Times New Roman" panose="02020603050405020304" pitchFamily="18" charset="0"/>
                <a:ea typeface="宋体" panose="02010600030101010101" pitchFamily="2" charset="-122"/>
                <a:cs typeface="宋体" panose="02010600030101010101" pitchFamily="2" charset="-122"/>
              </a:rPr>
              <a:t>II</a:t>
            </a:r>
            <a:r>
              <a:rPr lang="zh-CN" altLang="en-US" kern="100" dirty="0">
                <a:latin typeface="Times New Roman" panose="02020603050405020304" pitchFamily="18" charset="0"/>
                <a:ea typeface="宋体" panose="02010600030101010101" pitchFamily="2" charset="-122"/>
                <a:cs typeface="宋体" panose="02010600030101010101" pitchFamily="2" charset="-122"/>
              </a:rPr>
              <a:t>型二次谐波的匹配带宽：</a:t>
            </a:r>
            <a:r>
              <a:rPr lang="en-US" altLang="zh-CN" kern="100" dirty="0">
                <a:latin typeface="Times New Roman" panose="02020603050405020304" pitchFamily="18" charset="0"/>
                <a:ea typeface="宋体" panose="02010600030101010101" pitchFamily="2" charset="-122"/>
                <a:cs typeface="宋体" panose="02010600030101010101" pitchFamily="2" charset="-122"/>
              </a:rPr>
              <a:t>1</a:t>
            </a:r>
            <a:r>
              <a:rPr lang="zh-CN" altLang="en-US" kern="100" dirty="0">
                <a:latin typeface="Times New Roman" panose="02020603050405020304" pitchFamily="18" charset="0"/>
                <a:ea typeface="宋体" panose="02010600030101010101" pitchFamily="2" charset="-122"/>
                <a:cs typeface="宋体" panose="02010600030101010101" pitchFamily="2" charset="-122"/>
              </a:rPr>
              <a:t>）简并共线；</a:t>
            </a:r>
            <a:r>
              <a:rPr lang="en-US" altLang="zh-CN" kern="100" dirty="0">
                <a:latin typeface="Times New Roman" panose="02020603050405020304" pitchFamily="18" charset="0"/>
                <a:ea typeface="宋体" panose="02010600030101010101" pitchFamily="2" charset="-122"/>
                <a:cs typeface="宋体" panose="02010600030101010101" pitchFamily="2" charset="-122"/>
              </a:rPr>
              <a:t>2</a:t>
            </a:r>
            <a:r>
              <a:rPr lang="zh-CN" altLang="en-US" kern="100" dirty="0">
                <a:latin typeface="Times New Roman" panose="02020603050405020304" pitchFamily="18" charset="0"/>
                <a:ea typeface="宋体" panose="02010600030101010101" pitchFamily="2" charset="-122"/>
                <a:cs typeface="宋体" panose="02010600030101010101" pitchFamily="2" charset="-122"/>
              </a:rPr>
              <a:t>）简并非共线，并比较</a:t>
            </a:r>
            <a:r>
              <a:rPr lang="en-US" altLang="zh-CN" kern="100" dirty="0">
                <a:latin typeface="Times New Roman" panose="02020603050405020304" pitchFamily="18" charset="0"/>
                <a:ea typeface="宋体" panose="02010600030101010101" pitchFamily="2" charset="-122"/>
                <a:cs typeface="宋体" panose="02010600030101010101" pitchFamily="2" charset="-122"/>
              </a:rPr>
              <a:t>I</a:t>
            </a:r>
            <a:r>
              <a:rPr lang="zh-CN" altLang="en-US" kern="100" dirty="0">
                <a:latin typeface="Times New Roman" panose="02020603050405020304" pitchFamily="18" charset="0"/>
                <a:ea typeface="宋体" panose="02010600030101010101" pitchFamily="2" charset="-122"/>
                <a:cs typeface="宋体" panose="02010600030101010101" pitchFamily="2" charset="-122"/>
              </a:rPr>
              <a:t>型和</a:t>
            </a:r>
            <a:r>
              <a:rPr lang="en-US" altLang="zh-CN" kern="100" dirty="0">
                <a:latin typeface="Times New Roman" panose="02020603050405020304" pitchFamily="18" charset="0"/>
                <a:ea typeface="宋体" panose="02010600030101010101" pitchFamily="2" charset="-122"/>
                <a:cs typeface="宋体" panose="02010600030101010101" pitchFamily="2" charset="-122"/>
              </a:rPr>
              <a:t>II</a:t>
            </a:r>
            <a:r>
              <a:rPr lang="zh-CN" altLang="en-US" kern="100" dirty="0">
                <a:latin typeface="Times New Roman" panose="02020603050405020304" pitchFamily="18" charset="0"/>
                <a:ea typeface="宋体" panose="02010600030101010101" pitchFamily="2" charset="-122"/>
                <a:cs typeface="宋体" panose="02010600030101010101" pitchFamily="2" charset="-122"/>
              </a:rPr>
              <a:t>型的带宽特点；</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8800" b="56133"/>
          <a:stretch/>
        </p:blipFill>
        <p:spPr>
          <a:xfrm>
            <a:off x="516837" y="1209740"/>
            <a:ext cx="8481910" cy="3965764"/>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43334" b="15066"/>
          <a:stretch/>
        </p:blipFill>
        <p:spPr>
          <a:xfrm>
            <a:off x="410630" y="1164020"/>
            <a:ext cx="8481910" cy="4704633"/>
          </a:xfrm>
          <a:prstGeom prst="rect">
            <a:avLst/>
          </a:prstGeom>
        </p:spPr>
      </p:pic>
    </p:spTree>
    <p:extLst>
      <p:ext uri="{BB962C8B-B14F-4D97-AF65-F5344CB8AC3E}">
        <p14:creationId xmlns:p14="http://schemas.microsoft.com/office/powerpoint/2010/main" val="1429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TotalTime>
  <Words>637</Words>
  <Application>Microsoft Office PowerPoint</Application>
  <PresentationFormat>全屏显示(4:3)</PresentationFormat>
  <Paragraphs>37</Paragraphs>
  <Slides>22</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22</vt:i4>
      </vt:variant>
    </vt:vector>
  </HeadingPairs>
  <TitlesOfParts>
    <vt:vector size="31" baseType="lpstr">
      <vt:lpstr>宋体</vt:lpstr>
      <vt:lpstr>Arial</vt:lpstr>
      <vt:lpstr>Calibri</vt:lpstr>
      <vt:lpstr>Calibri Light</vt:lpstr>
      <vt:lpstr>Cambria Math</vt:lpstr>
      <vt:lpstr>Times New Roman</vt:lpstr>
      <vt:lpstr>Office 主题​​</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Quantum319</dc:creator>
  <cp:lastModifiedBy>Ge Huey</cp:lastModifiedBy>
  <cp:revision>51</cp:revision>
  <dcterms:created xsi:type="dcterms:W3CDTF">2022-05-25T11:43:05Z</dcterms:created>
  <dcterms:modified xsi:type="dcterms:W3CDTF">2022-05-26T01:33:33Z</dcterms:modified>
</cp:coreProperties>
</file>